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24_0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78" r:id="rId2"/>
    <p:sldId id="2253" r:id="rId3"/>
    <p:sldId id="2259" r:id="rId4"/>
    <p:sldId id="2300" r:id="rId5"/>
    <p:sldId id="2301" r:id="rId6"/>
    <p:sldId id="2302" r:id="rId7"/>
    <p:sldId id="2312" r:id="rId8"/>
    <p:sldId id="2313" r:id="rId9"/>
    <p:sldId id="2311" r:id="rId10"/>
    <p:sldId id="2316" r:id="rId11"/>
    <p:sldId id="2317" r:id="rId12"/>
    <p:sldId id="2318" r:id="rId13"/>
    <p:sldId id="2144" r:id="rId14"/>
    <p:sldId id="2165" r:id="rId15"/>
    <p:sldId id="2150" r:id="rId16"/>
    <p:sldId id="2169" r:id="rId17"/>
    <p:sldId id="2166" r:id="rId18"/>
    <p:sldId id="2171" r:id="rId19"/>
    <p:sldId id="2173" r:id="rId20"/>
    <p:sldId id="2174" r:id="rId21"/>
    <p:sldId id="2208" r:id="rId22"/>
    <p:sldId id="2153" r:id="rId23"/>
    <p:sldId id="2307" r:id="rId24"/>
    <p:sldId id="772" r:id="rId25"/>
    <p:sldId id="270" r:id="rId26"/>
    <p:sldId id="277" r:id="rId27"/>
    <p:sldId id="273" r:id="rId28"/>
    <p:sldId id="2308" r:id="rId29"/>
    <p:sldId id="280" r:id="rId30"/>
    <p:sldId id="281" r:id="rId31"/>
    <p:sldId id="288" r:id="rId32"/>
    <p:sldId id="287" r:id="rId33"/>
    <p:sldId id="2304" r:id="rId34"/>
    <p:sldId id="2319" r:id="rId35"/>
    <p:sldId id="2270" r:id="rId36"/>
    <p:sldId id="2320" r:id="rId37"/>
    <p:sldId id="2324" r:id="rId38"/>
    <p:sldId id="256" r:id="rId39"/>
    <p:sldId id="2293" r:id="rId40"/>
    <p:sldId id="2181" r:id="rId41"/>
    <p:sldId id="2182" r:id="rId42"/>
    <p:sldId id="2185" r:id="rId43"/>
    <p:sldId id="2186" r:id="rId44"/>
    <p:sldId id="2180" r:id="rId45"/>
    <p:sldId id="2184" r:id="rId46"/>
    <p:sldId id="2248" r:id="rId47"/>
    <p:sldId id="2106" r:id="rId48"/>
    <p:sldId id="2083" r:id="rId49"/>
    <p:sldId id="2081" r:id="rId50"/>
    <p:sldId id="292" r:id="rId51"/>
    <p:sldId id="2284" r:id="rId52"/>
    <p:sldId id="2285" r:id="rId53"/>
    <p:sldId id="2321" r:id="rId54"/>
    <p:sldId id="2296" r:id="rId55"/>
    <p:sldId id="2298" r:id="rId56"/>
    <p:sldId id="2278" r:id="rId57"/>
    <p:sldId id="2269" r:id="rId58"/>
    <p:sldId id="2273" r:id="rId59"/>
    <p:sldId id="2277" r:id="rId60"/>
    <p:sldId id="2279" r:id="rId61"/>
    <p:sldId id="2286" r:id="rId62"/>
    <p:sldId id="2274" r:id="rId63"/>
    <p:sldId id="2275" r:id="rId64"/>
    <p:sldId id="2291" r:id="rId65"/>
    <p:sldId id="2322" r:id="rId66"/>
    <p:sldId id="2299" r:id="rId67"/>
    <p:sldId id="2147" r:id="rId68"/>
    <p:sldId id="2207" r:id="rId6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FCD"/>
    <a:srgbClr val="F9FBFE"/>
    <a:srgbClr val="FAFCFE"/>
    <a:srgbClr val="0044F9"/>
    <a:srgbClr val="FFD9D5"/>
    <a:srgbClr val="FFFFFF"/>
    <a:srgbClr val="FFFF00"/>
    <a:srgbClr val="C00000"/>
    <a:srgbClr val="FC6A00"/>
    <a:srgbClr val="A24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75646"/>
  </p:normalViewPr>
  <p:slideViewPr>
    <p:cSldViewPr snapToGrid="0">
      <p:cViewPr varScale="1">
        <p:scale>
          <a:sx n="91" d="100"/>
          <a:sy n="91" d="100"/>
        </p:scale>
        <p:origin x="1592" y="17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98659532262992E-2"/>
          <c:y val="6.2379494061320914E-2"/>
          <c:w val="0.90108916775824244"/>
          <c:h val="0.624202782021041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Sheet1!$A$27</c:f>
              <c:strCache>
                <c:ptCount val="1"/>
                <c:pt idx="0">
                  <c:v>∅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Sheet1!$B$27:$D$27</c:f>
              <c:numCache>
                <c:formatCode>General</c:formatCode>
                <c:ptCount val="3"/>
                <c:pt idx="0">
                  <c:v>31.6</c:v>
                </c:pt>
                <c:pt idx="1">
                  <c:v>32.799999999999997</c:v>
                </c:pt>
                <c:pt idx="2">
                  <c:v>28.3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FD-7B4C-9901-131D46BFF277}"/>
            </c:ext>
          </c:extLst>
        </c:ser>
        <c:ser>
          <c:idx val="1"/>
          <c:order val="1"/>
          <c:tx>
            <c:strRef>
              <c:f>Sheet1!$A$28</c:f>
              <c:strCache>
                <c:ptCount val="1"/>
                <c:pt idx="0">
                  <c:v>According to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Sheet1!$B$28:$D$28</c:f>
              <c:numCache>
                <c:formatCode>General</c:formatCode>
                <c:ptCount val="3"/>
                <c:pt idx="0">
                  <c:v>33.6</c:v>
                </c:pt>
                <c:pt idx="1">
                  <c:v>34.299999999999997</c:v>
                </c:pt>
                <c:pt idx="2">
                  <c:v>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FD-7B4C-9901-131D46BFF277}"/>
            </c:ext>
          </c:extLst>
        </c:ser>
        <c:ser>
          <c:idx val="2"/>
          <c:order val="2"/>
          <c:tx>
            <c:strRef>
              <c:f>Sheet1!$A$29</c:f>
              <c:strCache>
                <c:ptCount val="1"/>
                <c:pt idx="0">
                  <c:v>Not according to Wiki</c:v>
                </c:pt>
              </c:strCache>
            </c:strRef>
          </c:tx>
          <c:spPr>
            <a:solidFill>
              <a:srgbClr val="FC6A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Sheet1!$B$29:$D$29</c:f>
              <c:numCache>
                <c:formatCode>General</c:formatCode>
                <c:ptCount val="3"/>
                <c:pt idx="0">
                  <c:v>30.4</c:v>
                </c:pt>
                <c:pt idx="1">
                  <c:v>32</c:v>
                </c:pt>
                <c:pt idx="2">
                  <c:v>26.8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FD-7B4C-9901-131D46BFF277}"/>
            </c:ext>
          </c:extLst>
        </c:ser>
        <c:ser>
          <c:idx val="3"/>
          <c:order val="3"/>
          <c:tx>
            <c:strRef>
              <c:f>Sheet1!$A$30</c:f>
              <c:strCache>
                <c:ptCount val="1"/>
                <c:pt idx="0">
                  <c:v>According to Github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Sheet1!$B$30:$D$30</c:f>
              <c:numCache>
                <c:formatCode>General</c:formatCode>
                <c:ptCount val="3"/>
                <c:pt idx="0">
                  <c:v>26.7</c:v>
                </c:pt>
                <c:pt idx="1">
                  <c:v>28.2</c:v>
                </c:pt>
                <c:pt idx="2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FD-7B4C-9901-131D46BFF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81070816"/>
        <c:axId val="1480692128"/>
      </c:barChart>
      <c:catAx>
        <c:axId val="14810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92128"/>
        <c:crosses val="autoZero"/>
        <c:auto val="1"/>
        <c:lblAlgn val="ctr"/>
        <c:lblOffset val="100"/>
        <c:noMultiLvlLbl val="0"/>
      </c:catAx>
      <c:valAx>
        <c:axId val="1480692128"/>
        <c:scaling>
          <c:orientation val="minMax"/>
          <c:max val="35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QUIP</a:t>
                </a:r>
                <a:r>
                  <a:rPr lang="en-US" sz="1800" baseline="0" dirty="0">
                    <a:solidFill>
                      <a:schemeClr val="tx1"/>
                    </a:solidFill>
                  </a:rPr>
                  <a:t> score</a:t>
                </a:r>
                <a:br>
                  <a:rPr lang="en-US" sz="1800" baseline="0" dirty="0">
                    <a:solidFill>
                      <a:schemeClr val="tx1"/>
                    </a:solidFill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</a:rPr>
                  <a:t> (on Wikipedia)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0708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98659532262992E-2"/>
          <c:y val="6.2379494061320914E-2"/>
          <c:w val="0.90108916775824244"/>
          <c:h val="0.624202782021041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Sheet1!$A$27</c:f>
              <c:strCache>
                <c:ptCount val="1"/>
                <c:pt idx="0">
                  <c:v>∅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Sheet1!$B$27:$D$27</c:f>
              <c:numCache>
                <c:formatCode>General</c:formatCode>
                <c:ptCount val="3"/>
                <c:pt idx="0">
                  <c:v>31.6</c:v>
                </c:pt>
                <c:pt idx="1">
                  <c:v>32.799999999999997</c:v>
                </c:pt>
                <c:pt idx="2">
                  <c:v>28.3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FD-7B4C-9901-131D46BFF277}"/>
            </c:ext>
          </c:extLst>
        </c:ser>
        <c:ser>
          <c:idx val="1"/>
          <c:order val="1"/>
          <c:tx>
            <c:strRef>
              <c:f>Sheet1!$A$28</c:f>
              <c:strCache>
                <c:ptCount val="1"/>
                <c:pt idx="0">
                  <c:v>According to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Sheet1!$B$28:$D$28</c:f>
              <c:numCache>
                <c:formatCode>General</c:formatCode>
                <c:ptCount val="3"/>
                <c:pt idx="0">
                  <c:v>33.6</c:v>
                </c:pt>
                <c:pt idx="1">
                  <c:v>34.299999999999997</c:v>
                </c:pt>
                <c:pt idx="2">
                  <c:v>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FD-7B4C-9901-131D46BFF277}"/>
            </c:ext>
          </c:extLst>
        </c:ser>
        <c:ser>
          <c:idx val="2"/>
          <c:order val="2"/>
          <c:tx>
            <c:strRef>
              <c:f>Sheet1!$A$29</c:f>
              <c:strCache>
                <c:ptCount val="1"/>
                <c:pt idx="0">
                  <c:v>Not according to Wiki</c:v>
                </c:pt>
              </c:strCache>
            </c:strRef>
          </c:tx>
          <c:spPr>
            <a:solidFill>
              <a:srgbClr val="FC6A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Sheet1!$B$29:$D$29</c:f>
              <c:numCache>
                <c:formatCode>General</c:formatCode>
                <c:ptCount val="3"/>
                <c:pt idx="0">
                  <c:v>30.4</c:v>
                </c:pt>
                <c:pt idx="1">
                  <c:v>32</c:v>
                </c:pt>
                <c:pt idx="2">
                  <c:v>26.8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FD-7B4C-9901-131D46BFF277}"/>
            </c:ext>
          </c:extLst>
        </c:ser>
        <c:ser>
          <c:idx val="3"/>
          <c:order val="3"/>
          <c:tx>
            <c:strRef>
              <c:f>Sheet1!$A$30</c:f>
              <c:strCache>
                <c:ptCount val="1"/>
                <c:pt idx="0">
                  <c:v>According to Github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Sheet1!$B$30:$D$30</c:f>
              <c:numCache>
                <c:formatCode>General</c:formatCode>
                <c:ptCount val="3"/>
                <c:pt idx="0">
                  <c:v>26.7</c:v>
                </c:pt>
                <c:pt idx="1">
                  <c:v>28.2</c:v>
                </c:pt>
                <c:pt idx="2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FD-7B4C-9901-131D46BFF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81070816"/>
        <c:axId val="1480692128"/>
      </c:barChart>
      <c:catAx>
        <c:axId val="14810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92128"/>
        <c:crosses val="autoZero"/>
        <c:auto val="1"/>
        <c:lblAlgn val="ctr"/>
        <c:lblOffset val="100"/>
        <c:noMultiLvlLbl val="0"/>
      </c:catAx>
      <c:valAx>
        <c:axId val="1480692128"/>
        <c:scaling>
          <c:orientation val="minMax"/>
          <c:max val="35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QUIP</a:t>
                </a:r>
                <a:r>
                  <a:rPr lang="en-US" sz="1800" baseline="0" dirty="0">
                    <a:solidFill>
                      <a:schemeClr val="tx1"/>
                    </a:solidFill>
                  </a:rPr>
                  <a:t> score</a:t>
                </a:r>
                <a:br>
                  <a:rPr lang="en-US" sz="1800" baseline="0" dirty="0">
                    <a:solidFill>
                      <a:schemeClr val="tx1"/>
                    </a:solidFill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</a:rPr>
                  <a:t> (on Wikipedia)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0708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Model Truthfulness</a:t>
            </a:r>
          </a:p>
        </c:rich>
      </c:tx>
      <c:layout>
        <c:manualLayout>
          <c:xMode val="edge"/>
          <c:yMode val="edge"/>
          <c:x val="0.28318026195463619"/>
          <c:y val="1.7945359911620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Sheet1!$D$32</c:f>
              <c:strCache>
                <c:ptCount val="1"/>
                <c:pt idx="0">
                  <c:v>+Quote Tuning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Sheet1!$E$32:$G$32</c:f>
              <c:numCache>
                <c:formatCode>General</c:formatCode>
                <c:ptCount val="3"/>
                <c:pt idx="0">
                  <c:v>51.5</c:v>
                </c:pt>
                <c:pt idx="1">
                  <c:v>89.5</c:v>
                </c:pt>
                <c:pt idx="2">
                  <c:v>61.8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6-634E-BC15-2DBC9191BD10}"/>
            </c:ext>
          </c:extLst>
        </c:ser>
        <c:ser>
          <c:idx val="1"/>
          <c:order val="1"/>
          <c:tx>
            <c:strRef>
              <c:f>Sheet1!$D$33</c:f>
              <c:strCache>
                <c:ptCount val="1"/>
                <c:pt idx="0">
                  <c:v>Llama2-7B-Chat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Sheet1!$E$33:$G$33</c:f>
              <c:numCache>
                <c:formatCode>General</c:formatCode>
                <c:ptCount val="3"/>
                <c:pt idx="0">
                  <c:v>46.6</c:v>
                </c:pt>
                <c:pt idx="1">
                  <c:v>92</c:v>
                </c:pt>
                <c:pt idx="2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A6-634E-BC15-2DBC9191B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3256864"/>
        <c:axId val="723166656"/>
      </c:barChart>
      <c:catAx>
        <c:axId val="72325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166656"/>
        <c:crosses val="autoZero"/>
        <c:auto val="1"/>
        <c:lblAlgn val="ctr"/>
        <c:lblOffset val="100"/>
        <c:noMultiLvlLbl val="0"/>
      </c:catAx>
      <c:valAx>
        <c:axId val="72316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56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08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30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91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538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8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66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70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77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4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3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59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60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164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C8F58-6504-C94A-8124-F37D0C4A62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4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97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8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615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61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9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60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359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165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931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61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0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7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9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06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9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0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03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4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90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6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take a step back and look at the recent successes of AI, beyond just pre-training, the rest always relies on “assumptions.”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- the assumption that the task you’re about to solve has been observed somewhere in the pre-training data. </a:t>
            </a:r>
          </a:p>
          <a:p>
            <a:r>
              <a:rPr lang="en-US" dirty="0"/>
              <a:t>- Or assumptions about how detailed of a response you need. </a:t>
            </a:r>
          </a:p>
          <a:p>
            <a:r>
              <a:rPr lang="en-US" dirty="0"/>
              <a:t>- Every time you do prompt engineering, you’re encoding more and more of your assumptions into the model. </a:t>
            </a:r>
          </a:p>
          <a:p>
            <a:endParaRPr lang="en-US" dirty="0"/>
          </a:p>
          <a:p>
            <a:r>
              <a:rPr lang="en-US" dirty="0"/>
              <a:t>- And assumptions are good for making things 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assumptions also create boundaries for what you can expect from your model.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the challenge is about balancing the good these two competing forces.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Relatedly, half a century ago, Pablo Picasso once said: </a:t>
            </a:r>
          </a:p>
          <a:p>
            <a:r>
              <a:rPr lang="en-US" dirty="0"/>
              <a:t>….. </a:t>
            </a:r>
          </a:p>
          <a:p>
            <a:r>
              <a:rPr lang="en-US" dirty="0"/>
              <a:t>- Meaning that computers (then and now) can solve a problem if you define it for them via assumptions.</a:t>
            </a:r>
          </a:p>
          <a:p>
            <a:r>
              <a:rPr lang="en-US" dirty="0"/>
              <a:t>- But maybe the difficult part is defining the question. It takes genius and creativity to define good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31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leave you with one message: intelligence remains a moving target. </a:t>
            </a:r>
          </a:p>
          <a:p>
            <a:r>
              <a:rPr lang="en-US" dirty="0"/>
              <a:t>Every step forward, we realize that new challenges were not obvious before. </a:t>
            </a:r>
          </a:p>
          <a:p>
            <a:r>
              <a:rPr lang="en-US" dirty="0"/>
              <a:t>And means that research institutions like Oracle will need to play a big role in leading the way forward. </a:t>
            </a:r>
          </a:p>
          <a:p>
            <a:endParaRPr lang="en-US" dirty="0"/>
          </a:p>
          <a:p>
            <a:r>
              <a:rPr lang="en-US" dirty="0"/>
              <a:t>I’ll stop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8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2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9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9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5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rgbClr val="092C74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092C74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7" r:id="rId9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0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2.jpe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arxiv.org/abs/2404.04298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9.jpeg"/><Relationship Id="rId10" Type="http://schemas.openxmlformats.org/officeDocument/2006/relationships/image" Target="../media/image54.jpe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1979424"/>
            <a:ext cx="11658600" cy="1909762"/>
          </a:xfrm>
        </p:spPr>
        <p:txBody>
          <a:bodyPr/>
          <a:lstStyle/>
          <a:p>
            <a:pPr algn="ctr"/>
            <a:r>
              <a:rPr lang="en-US" sz="4400" dirty="0"/>
              <a:t>Making Language Models Reliable: </a:t>
            </a:r>
            <a:br>
              <a:rPr lang="en-US" sz="4400" dirty="0"/>
            </a:br>
            <a:r>
              <a:rPr lang="en-US" sz="4400" dirty="0"/>
              <a:t>An Uphill Battle</a:t>
            </a:r>
            <a:endParaRPr lang="en-US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/>
              <a:t>Daniel </a:t>
            </a:r>
            <a:r>
              <a:rPr lang="en-US" err="1"/>
              <a:t>Khashabi</a:t>
            </a:r>
            <a:endParaRPr lang="en-US" sz="280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49679FC2-3B89-F64D-FFF9-6E0C4C30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8196" y="553090"/>
            <a:ext cx="6223000" cy="825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196" name="Picture 4" descr="Microsoft Bing Chat Review | PCMag">
            <a:extLst>
              <a:ext uri="{FF2B5EF4-FFF2-40B4-BE49-F238E27FC236}">
                <a16:creationId xmlns:a16="http://schemas.microsoft.com/office/drawing/2014/main" id="{3D6E7AA0-9BA6-FDF8-947C-D35BB681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" y="194169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51BBA2-57CB-520D-2169-8074410CC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32"/>
          <a:stretch/>
        </p:blipFill>
        <p:spPr>
          <a:xfrm>
            <a:off x="58068" y="1702015"/>
            <a:ext cx="11340617" cy="1436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B86C0-A91E-5042-51D9-649DE621133E}"/>
              </a:ext>
            </a:extLst>
          </p:cNvPr>
          <p:cNvSpPr txBox="1"/>
          <p:nvPr/>
        </p:nvSpPr>
        <p:spPr>
          <a:xfrm>
            <a:off x="292458" y="1382674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42D798-D3CB-4C6C-AD6C-C248EADEB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66" y="3454706"/>
            <a:ext cx="7975497" cy="813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776B5-3BE3-032A-F239-6381AE545F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9" t="15643" r="18282" b="69404"/>
          <a:stretch/>
        </p:blipFill>
        <p:spPr>
          <a:xfrm>
            <a:off x="45542" y="4388712"/>
            <a:ext cx="11627050" cy="153454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FF80B7B-1A79-4C57-773B-CCFA4900CEF5}"/>
              </a:ext>
            </a:extLst>
          </p:cNvPr>
          <p:cNvSpPr/>
          <p:nvPr/>
        </p:nvSpPr>
        <p:spPr>
          <a:xfrm>
            <a:off x="5096521" y="5803835"/>
            <a:ext cx="6302164" cy="813093"/>
          </a:xfrm>
          <a:prstGeom prst="wedgeRoundRectCallout">
            <a:avLst>
              <a:gd name="adj1" fmla="val -54355"/>
              <a:gd name="adj2" fmla="val -4284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How about citing our sources?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7BB51C-C422-A9D2-1EFA-4B24515A853B}"/>
              </a:ext>
            </a:extLst>
          </p:cNvPr>
          <p:cNvCxnSpPr>
            <a:cxnSpLocks/>
          </p:cNvCxnSpPr>
          <p:nvPr/>
        </p:nvCxnSpPr>
        <p:spPr>
          <a:xfrm flipV="1">
            <a:off x="7892014" y="4957763"/>
            <a:ext cx="680486" cy="74295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829713-B6D0-4D7D-9535-1228B68E08FB}"/>
              </a:ext>
            </a:extLst>
          </p:cNvPr>
          <p:cNvCxnSpPr>
            <a:cxnSpLocks/>
          </p:cNvCxnSpPr>
          <p:nvPr/>
        </p:nvCxnSpPr>
        <p:spPr>
          <a:xfrm flipV="1">
            <a:off x="7892014" y="2986088"/>
            <a:ext cx="480461" cy="27146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7C6CBD-A10C-FCBF-0B78-6625034FD355}"/>
              </a:ext>
            </a:extLst>
          </p:cNvPr>
          <p:cNvCxnSpPr>
            <a:cxnSpLocks/>
          </p:cNvCxnSpPr>
          <p:nvPr/>
        </p:nvCxnSpPr>
        <p:spPr>
          <a:xfrm flipH="1" flipV="1">
            <a:off x="2243138" y="2532750"/>
            <a:ext cx="5648876" cy="316796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E1AB3-E4E4-16E5-9902-41DBFA36DA9D}"/>
              </a:ext>
            </a:extLst>
          </p:cNvPr>
          <p:cNvCxnSpPr>
            <a:cxnSpLocks/>
          </p:cNvCxnSpPr>
          <p:nvPr/>
        </p:nvCxnSpPr>
        <p:spPr>
          <a:xfrm flipH="1" flipV="1">
            <a:off x="4591897" y="5586413"/>
            <a:ext cx="3300117" cy="11430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B76F0BE-F08E-FEAA-0B7E-CC50ACA58D66}"/>
              </a:ext>
            </a:extLst>
          </p:cNvPr>
          <p:cNvSpPr/>
          <p:nvPr/>
        </p:nvSpPr>
        <p:spPr>
          <a:xfrm>
            <a:off x="3783667" y="5701207"/>
            <a:ext cx="8216693" cy="1149263"/>
          </a:xfrm>
          <a:prstGeom prst="wedgeRoundRectCallout">
            <a:avLst>
              <a:gd name="adj1" fmla="val -54355"/>
              <a:gd name="adj2" fmla="val -4284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Retrieval-augmented generation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 pitchFamily="2" charset="0"/>
              </a:rPr>
              <a:t>helps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[Shuster et al. 2021]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, </a:t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but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it doesn’t solve the issue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697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F3DB-BF8A-4D0B-11A6-9A3D912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verifiability by 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753F-1932-7131-B45C-C917EA7D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verifiability </a:t>
            </a:r>
            <a:r>
              <a:rPr lang="en-US" dirty="0">
                <a:solidFill>
                  <a:srgbClr val="00B050"/>
                </a:solidFill>
              </a:rPr>
              <a:t>trivial</a:t>
            </a:r>
            <a:r>
              <a:rPr lang="en-US" dirty="0"/>
              <a:t> by getting model to quote! </a:t>
            </a:r>
          </a:p>
          <a:p>
            <a:r>
              <a:rPr lang="en-US" dirty="0"/>
              <a:t>If we are quoting from </a:t>
            </a:r>
            <a:r>
              <a:rPr lang="en-US" dirty="0">
                <a:solidFill>
                  <a:srgbClr val="00B050"/>
                </a:solidFill>
              </a:rPr>
              <a:t>trusted data</a:t>
            </a:r>
            <a:r>
              <a:rPr lang="en-US" dirty="0"/>
              <a:t>, quotes are </a:t>
            </a:r>
            <a:r>
              <a:rPr lang="en-US" dirty="0">
                <a:solidFill>
                  <a:srgbClr val="00B050"/>
                </a:solidFill>
              </a:rPr>
              <a:t>reliable</a:t>
            </a:r>
            <a:r>
              <a:rPr lang="en-US" dirty="0"/>
              <a:t>.</a:t>
            </a:r>
          </a:p>
          <a:p>
            <a:r>
              <a:rPr lang="en-US" dirty="0"/>
              <a:t>The user needs to worry about the </a:t>
            </a:r>
            <a:r>
              <a:rPr lang="en-US" dirty="0">
                <a:solidFill>
                  <a:srgbClr val="C00000"/>
                </a:solidFill>
              </a:rPr>
              <a:t>non-quoted</a:t>
            </a:r>
            <a:r>
              <a:rPr lang="en-US" dirty="0"/>
              <a:t> portions.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D98F-EB0E-3BFE-7190-FD4B87587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Google Shape;67;p13">
            <a:extLst>
              <a:ext uri="{FF2B5EF4-FFF2-40B4-BE49-F238E27FC236}">
                <a16:creationId xmlns:a16="http://schemas.microsoft.com/office/drawing/2014/main" id="{88868E05-EFBE-46DB-C17B-3D9BC6828EEA}"/>
              </a:ext>
            </a:extLst>
          </p:cNvPr>
          <p:cNvSpPr txBox="1"/>
          <p:nvPr/>
        </p:nvSpPr>
        <p:spPr>
          <a:xfrm>
            <a:off x="6927210" y="3219468"/>
            <a:ext cx="384090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High-quality subset of </a:t>
            </a:r>
            <a:br>
              <a:rPr lang="en" dirty="0"/>
            </a:br>
            <a:r>
              <a:rPr lang="en" dirty="0"/>
              <a:t>pre-training corpus</a:t>
            </a:r>
            <a:endParaRPr dirty="0"/>
          </a:p>
        </p:txBody>
      </p:sp>
      <p:pic>
        <p:nvPicPr>
          <p:cNvPr id="14" name="Google Shape;81;p13">
            <a:extLst>
              <a:ext uri="{FF2B5EF4-FFF2-40B4-BE49-F238E27FC236}">
                <a16:creationId xmlns:a16="http://schemas.microsoft.com/office/drawing/2014/main" id="{C38DEC8A-254B-A4F3-375B-756A31094F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98" y="40091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2;p13">
            <a:extLst>
              <a:ext uri="{FF2B5EF4-FFF2-40B4-BE49-F238E27FC236}">
                <a16:creationId xmlns:a16="http://schemas.microsoft.com/office/drawing/2014/main" id="{39DA7BB3-B36F-B171-A5F9-1258B0B04D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955" y="4026913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C0FD79-E145-1346-1850-C25B6DF16888}"/>
              </a:ext>
            </a:extLst>
          </p:cNvPr>
          <p:cNvSpPr/>
          <p:nvPr/>
        </p:nvSpPr>
        <p:spPr>
          <a:xfrm>
            <a:off x="581026" y="5143978"/>
            <a:ext cx="2357438" cy="886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Why does the water have the lowest density at 4°C?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CB7C24-376C-9EFF-55AB-9B2DB7EA9728}"/>
              </a:ext>
            </a:extLst>
          </p:cNvPr>
          <p:cNvSpPr/>
          <p:nvPr/>
        </p:nvSpPr>
        <p:spPr>
          <a:xfrm>
            <a:off x="6081713" y="4823645"/>
            <a:ext cx="5948362" cy="1545270"/>
          </a:xfrm>
          <a:prstGeom prst="roundRect">
            <a:avLst>
              <a:gd name="adj" fmla="val 12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Water is an unusual substance in many ways, and one of its peculiarities is that it has its lowest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density at 4 °C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As water cools from room temperature, it becomes denser and denser until it reaches 4 °C. After that, as it continues to cool, it becomes less dense again.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B8715F-01A3-8983-6225-8C1192BBC0BB}"/>
              </a:ext>
            </a:extLst>
          </p:cNvPr>
          <p:cNvCxnSpPr>
            <a:cxnSpLocks/>
          </p:cNvCxnSpPr>
          <p:nvPr/>
        </p:nvCxnSpPr>
        <p:spPr>
          <a:xfrm>
            <a:off x="2995607" y="5567014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CA63F8-79AB-50ED-179B-C19B8BFFD416}"/>
              </a:ext>
            </a:extLst>
          </p:cNvPr>
          <p:cNvCxnSpPr>
            <a:cxnSpLocks/>
          </p:cNvCxnSpPr>
          <p:nvPr/>
        </p:nvCxnSpPr>
        <p:spPr>
          <a:xfrm>
            <a:off x="5484075" y="5567013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8408F6-46B7-E073-5E30-04D10663BA4C}"/>
              </a:ext>
            </a:extLst>
          </p:cNvPr>
          <p:cNvSpPr/>
          <p:nvPr/>
        </p:nvSpPr>
        <p:spPr>
          <a:xfrm>
            <a:off x="3623442" y="4952235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>
              <a:latin typeface="Avenir Book" panose="02000503020000020003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29B2E-DAED-8273-12A7-53A59D50839F}"/>
              </a:ext>
            </a:extLst>
          </p:cNvPr>
          <p:cNvSpPr txBox="1"/>
          <p:nvPr/>
        </p:nvSpPr>
        <p:spPr>
          <a:xfrm>
            <a:off x="3493985" y="5100346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3C1E7E8-7B5B-C995-D079-97EAEF504FC7}"/>
              </a:ext>
            </a:extLst>
          </p:cNvPr>
          <p:cNvSpPr/>
          <p:nvPr/>
        </p:nvSpPr>
        <p:spPr>
          <a:xfrm>
            <a:off x="950639" y="3331737"/>
            <a:ext cx="5332127" cy="1149263"/>
          </a:xfrm>
          <a:prstGeom prst="wedgeRoundRectCallout">
            <a:avLst>
              <a:gd name="adj1" fmla="val 57649"/>
              <a:gd name="adj2" fmla="val 2801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Is this feasible? (can LMs </a:t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quote long segments?)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8927847-E5AC-85BA-3D0B-EC29AE20374B}"/>
              </a:ext>
            </a:extLst>
          </p:cNvPr>
          <p:cNvSpPr/>
          <p:nvPr/>
        </p:nvSpPr>
        <p:spPr>
          <a:xfrm>
            <a:off x="9652000" y="4288206"/>
            <a:ext cx="745067" cy="944193"/>
          </a:xfrm>
          <a:custGeom>
            <a:avLst/>
            <a:gdLst>
              <a:gd name="connsiteX0" fmla="*/ 0 w 745067"/>
              <a:gd name="connsiteY0" fmla="*/ 12860 h 901860"/>
              <a:gd name="connsiteX1" fmla="*/ 550333 w 745067"/>
              <a:gd name="connsiteY1" fmla="*/ 122926 h 901860"/>
              <a:gd name="connsiteX2" fmla="*/ 745067 w 745067"/>
              <a:gd name="connsiteY2" fmla="*/ 901860 h 90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901860">
                <a:moveTo>
                  <a:pt x="0" y="12860"/>
                </a:moveTo>
                <a:cubicBezTo>
                  <a:pt x="213077" y="-6191"/>
                  <a:pt x="426155" y="-25241"/>
                  <a:pt x="550333" y="122926"/>
                </a:cubicBezTo>
                <a:cubicBezTo>
                  <a:pt x="674511" y="271093"/>
                  <a:pt x="709789" y="586476"/>
                  <a:pt x="745067" y="90186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32F4A-A85F-A1B8-7D3D-BD0D2B65D808}"/>
              </a:ext>
            </a:extLst>
          </p:cNvPr>
          <p:cNvSpPr txBox="1"/>
          <p:nvPr/>
        </p:nvSpPr>
        <p:spPr>
          <a:xfrm>
            <a:off x="10333928" y="4136836"/>
            <a:ext cx="219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quoted </a:t>
            </a:r>
            <a:b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1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BE2A-5112-63C0-FDBD-DEC56236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LMs Quote? Two versions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1AF7-60AD-3CA8-B282-CDB1B8AE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1017469" cy="4662488"/>
          </a:xfrm>
        </p:spPr>
        <p:txBody>
          <a:bodyPr/>
          <a:lstStyle/>
          <a:p>
            <a:r>
              <a:rPr lang="en-US" dirty="0"/>
              <a:t>LMs </a:t>
            </a:r>
            <a:r>
              <a:rPr lang="en-US" dirty="0">
                <a:solidFill>
                  <a:srgbClr val="00B050"/>
                </a:solidFill>
              </a:rPr>
              <a:t>can</a:t>
            </a:r>
            <a:r>
              <a:rPr lang="en-US" dirty="0"/>
              <a:t> memorize sensitive information </a:t>
            </a:r>
            <a:r>
              <a:rPr lang="en-US" sz="2000" dirty="0"/>
              <a:t>[</a:t>
            </a:r>
            <a:r>
              <a:rPr lang="en-US" sz="2000" dirty="0" err="1"/>
              <a:t>Carlini</a:t>
            </a:r>
            <a:r>
              <a:rPr lang="en-US" sz="2000" dirty="0"/>
              <a:t> et al. 2022; among others]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∃p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question here: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∀p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007C-B682-F065-52DB-E26A3FBAA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186612" y="687967"/>
            <a:ext cx="11737910" cy="16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000" dirty="0">
                <a:solidFill>
                  <a:schemeClr val="tx2"/>
                </a:solidFill>
              </a:rPr>
              <a:t>"According to ..." Prompting Language Models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Improves Quoting from Pre-Training Data</a:t>
            </a: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Orion Weller, Marc </a:t>
            </a:r>
            <a:r>
              <a:rPr lang="en-US" b="1" dirty="0" err="1"/>
              <a:t>Marone</a:t>
            </a:r>
            <a:r>
              <a:rPr lang="en-US" b="1" dirty="0"/>
              <a:t>, Nathaniel Weir, </a:t>
            </a:r>
            <a:br>
              <a:rPr lang="en-US" b="1" dirty="0"/>
            </a:br>
            <a:r>
              <a:rPr lang="en-US" b="1" dirty="0"/>
              <a:t>Dawn Lawrie, Daniel Khashabi, Benjamin Van Durme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arxiv.org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/abs/2305.13252</a:t>
            </a:r>
          </a:p>
        </p:txBody>
      </p:sp>
      <p:pic>
        <p:nvPicPr>
          <p:cNvPr id="1026" name="Picture 2" descr="Orion Weller">
            <a:extLst>
              <a:ext uri="{FF2B5EF4-FFF2-40B4-BE49-F238E27FC236}">
                <a16:creationId xmlns:a16="http://schemas.microsoft.com/office/drawing/2014/main" id="{5C5112BB-2E56-3A09-470B-674C7A009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1796523" y="4161129"/>
            <a:ext cx="1774171" cy="18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c Marone">
            <a:extLst>
              <a:ext uri="{FF2B5EF4-FFF2-40B4-BE49-F238E27FC236}">
                <a16:creationId xmlns:a16="http://schemas.microsoft.com/office/drawing/2014/main" id="{F0E114A2-484B-DF37-DDC9-E3C450B3F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4550" r="20288" b="33060"/>
          <a:stretch/>
        </p:blipFill>
        <p:spPr bwMode="auto">
          <a:xfrm>
            <a:off x="3936295" y="4168288"/>
            <a:ext cx="1762436" cy="18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haniel Weir | PhD Student at Johns Hopkins University">
            <a:extLst>
              <a:ext uri="{FF2B5EF4-FFF2-40B4-BE49-F238E27FC236}">
                <a16:creationId xmlns:a16="http://schemas.microsoft.com/office/drawing/2014/main" id="{2D40D510-ED5B-1378-F4BD-63B231D4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064332" y="4614967"/>
            <a:ext cx="1393342" cy="14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6792F043-BF12-6469-91A4-A410663F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10243202" y="5061433"/>
            <a:ext cx="920299" cy="95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niel Khashabi">
            <a:extLst>
              <a:ext uri="{FF2B5EF4-FFF2-40B4-BE49-F238E27FC236}">
                <a16:creationId xmlns:a16="http://schemas.microsoft.com/office/drawing/2014/main" id="{6F626834-518C-BD84-6E74-1B9C78941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007928" y="5061435"/>
            <a:ext cx="920297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uman Language Technology Center of Excellence | Dawn Lawrie - Human  Language Technology Center of Excellence">
            <a:extLst>
              <a:ext uri="{FF2B5EF4-FFF2-40B4-BE49-F238E27FC236}">
                <a16:creationId xmlns:a16="http://schemas.microsoft.com/office/drawing/2014/main" id="{E5716208-5EB0-CA25-56B1-42D977142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29857"/>
          <a:stretch/>
        </p:blipFill>
        <p:spPr bwMode="auto">
          <a:xfrm>
            <a:off x="7748970" y="5061436"/>
            <a:ext cx="943980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3482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E34F-9D1D-AF42-6140-E75D27D9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knowledge and 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7713-34C9-DC8F-C160-FA155A80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1E9D-920C-A352-9C3F-930BA1162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48B88C-1A71-937F-5E36-BE25055FED44}"/>
              </a:ext>
            </a:extLst>
          </p:cNvPr>
          <p:cNvSpPr/>
          <p:nvPr/>
        </p:nvSpPr>
        <p:spPr>
          <a:xfrm>
            <a:off x="5343673" y="3211512"/>
            <a:ext cx="1483640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D13B8-44D6-E429-52B8-19D92AC275E1}"/>
              </a:ext>
            </a:extLst>
          </p:cNvPr>
          <p:cNvSpPr txBox="1"/>
          <p:nvPr/>
        </p:nvSpPr>
        <p:spPr>
          <a:xfrm>
            <a:off x="5126155" y="3375121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pic>
        <p:nvPicPr>
          <p:cNvPr id="17410" name="Picture 2" descr="papers, Print Products, stacked, Stacks, stack, Business, sheets, paper,  stationery icon">
            <a:extLst>
              <a:ext uri="{FF2B5EF4-FFF2-40B4-BE49-F238E27FC236}">
                <a16:creationId xmlns:a16="http://schemas.microsoft.com/office/drawing/2014/main" id="{DD7CA774-9986-220E-4EC1-F73A3FFA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549" y="2845095"/>
            <a:ext cx="1200122" cy="12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8909D-1DD5-02B9-A782-A570B9D9C134}"/>
              </a:ext>
            </a:extLst>
          </p:cNvPr>
          <p:cNvSpPr txBox="1"/>
          <p:nvPr/>
        </p:nvSpPr>
        <p:spPr>
          <a:xfrm>
            <a:off x="8608606" y="4012905"/>
            <a:ext cx="2688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pre-training data</a:t>
            </a:r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F4A4F7-4221-FD2B-20BA-5D779CEDE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97"/>
          <a:stretch/>
        </p:blipFill>
        <p:spPr>
          <a:xfrm>
            <a:off x="7689183" y="4857842"/>
            <a:ext cx="4392757" cy="793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F9D61-C90E-FF33-0275-015B5EBE5CD1}"/>
              </a:ext>
            </a:extLst>
          </p:cNvPr>
          <p:cNvSpPr txBox="1"/>
          <p:nvPr/>
        </p:nvSpPr>
        <p:spPr>
          <a:xfrm>
            <a:off x="-126473" y="3274142"/>
            <a:ext cx="4151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“highest water </a:t>
            </a:r>
            <a:r>
              <a:rPr lang="en-US" sz="2400" b="0" i="1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density</a:t>
            </a:r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, which was measured </a:t>
            </a:r>
            <a: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at </a:t>
            </a:r>
            <a:b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</a:br>
            <a: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the </a:t>
            </a:r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time as 4 °C”</a:t>
            </a:r>
            <a:endParaRPr lang="en-US" sz="2400" dirty="0">
              <a:solidFill>
                <a:srgbClr val="0044F9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7098F-B6C4-B912-BED2-8EC8F199A108}"/>
              </a:ext>
            </a:extLst>
          </p:cNvPr>
          <p:cNvCxnSpPr>
            <a:cxnSpLocks/>
          </p:cNvCxnSpPr>
          <p:nvPr/>
        </p:nvCxnSpPr>
        <p:spPr>
          <a:xfrm>
            <a:off x="7231551" y="3842847"/>
            <a:ext cx="138744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191553-7012-074E-0B8F-4460F17902CB}"/>
              </a:ext>
            </a:extLst>
          </p:cNvPr>
          <p:cNvCxnSpPr>
            <a:cxnSpLocks/>
          </p:cNvCxnSpPr>
          <p:nvPr/>
        </p:nvCxnSpPr>
        <p:spPr>
          <a:xfrm>
            <a:off x="3751656" y="3842847"/>
            <a:ext cx="135201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0A7A19-3A1F-A505-F258-039C46E7E594}"/>
              </a:ext>
            </a:extLst>
          </p:cNvPr>
          <p:cNvSpPr txBox="1"/>
          <p:nvPr/>
        </p:nvSpPr>
        <p:spPr>
          <a:xfrm>
            <a:off x="8591855" y="4450627"/>
            <a:ext cx="25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</a:rPr>
              <a:t>e.g., “Wikipedia”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8054649-D64B-CD1E-3C6D-A9DA16636E56}"/>
              </a:ext>
            </a:extLst>
          </p:cNvPr>
          <p:cNvSpPr/>
          <p:nvPr/>
        </p:nvSpPr>
        <p:spPr>
          <a:xfrm>
            <a:off x="822434" y="1502404"/>
            <a:ext cx="10459143" cy="1015380"/>
          </a:xfrm>
          <a:prstGeom prst="wedgeRoundRectCallout">
            <a:avLst>
              <a:gd name="adj1" fmla="val -18778"/>
              <a:gd name="adj2" fmla="val 32470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Can LLMs be prompted to generate responses seen in their pre-training?</a:t>
            </a:r>
          </a:p>
        </p:txBody>
      </p:sp>
    </p:spTree>
    <p:extLst>
      <p:ext uri="{BB962C8B-B14F-4D97-AF65-F5344CB8AC3E}">
        <p14:creationId xmlns:p14="http://schemas.microsoft.com/office/powerpoint/2010/main" val="12693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5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B8725FC-FA75-8CEE-3612-1FA7793F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26"/>
          <a:stretch/>
        </p:blipFill>
        <p:spPr>
          <a:xfrm>
            <a:off x="6068148" y="4082708"/>
            <a:ext cx="3992964" cy="2416791"/>
          </a:xfrm>
          <a:prstGeom prst="rect">
            <a:avLst/>
          </a:prstGeom>
        </p:spPr>
      </p:pic>
      <p:pic>
        <p:nvPicPr>
          <p:cNvPr id="25" name="Picture 24" descr="A close-up of a book&#10;&#10;Description automatically generated">
            <a:extLst>
              <a:ext uri="{FF2B5EF4-FFF2-40B4-BE49-F238E27FC236}">
                <a16:creationId xmlns:a16="http://schemas.microsoft.com/office/drawing/2014/main" id="{DF32D83A-2BFF-1D76-5C1D-B5F58EFF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564" y="252893"/>
            <a:ext cx="5010087" cy="2489338"/>
          </a:xfrm>
          <a:prstGeom prst="rect">
            <a:avLst/>
          </a:prstGeom>
        </p:spPr>
      </p:pic>
      <p:pic>
        <p:nvPicPr>
          <p:cNvPr id="14" name="Picture 1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9F235A4-8E2A-C2A2-6797-002AE6325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3" r="53599" b="13295"/>
          <a:stretch/>
        </p:blipFill>
        <p:spPr>
          <a:xfrm>
            <a:off x="2228850" y="4495799"/>
            <a:ext cx="3695751" cy="1670051"/>
          </a:xfrm>
          <a:prstGeom prst="rect">
            <a:avLst/>
          </a:prstGeom>
        </p:spPr>
      </p:pic>
      <p:pic>
        <p:nvPicPr>
          <p:cNvPr id="16" name="Picture 15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59B92B39-7D63-F5B3-61B4-D4008E77F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61" r="54113"/>
          <a:stretch/>
        </p:blipFill>
        <p:spPr>
          <a:xfrm>
            <a:off x="2318134" y="2769779"/>
            <a:ext cx="3606467" cy="1359752"/>
          </a:xfrm>
          <a:prstGeom prst="rect">
            <a:avLst/>
          </a:prstGeom>
        </p:spPr>
      </p:pic>
      <p:pic>
        <p:nvPicPr>
          <p:cNvPr id="31" name="Picture 30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C62DE23B-2BA0-1E45-E9D3-A1BD48F6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20" t="6961" b="3118"/>
          <a:stretch/>
        </p:blipFill>
        <p:spPr>
          <a:xfrm>
            <a:off x="6068919" y="2795422"/>
            <a:ext cx="3992963" cy="131418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FD5AA3-0C61-DFE5-D645-1AE27A09C98C}"/>
              </a:ext>
            </a:extLst>
          </p:cNvPr>
          <p:cNvSpPr/>
          <p:nvPr/>
        </p:nvSpPr>
        <p:spPr>
          <a:xfrm>
            <a:off x="5515519" y="4095424"/>
            <a:ext cx="965133" cy="7407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322F3E-C0A0-A947-3D97-08DDA1079660}"/>
              </a:ext>
            </a:extLst>
          </p:cNvPr>
          <p:cNvSpPr txBox="1"/>
          <p:nvPr/>
        </p:nvSpPr>
        <p:spPr>
          <a:xfrm>
            <a:off x="5502819" y="4140982"/>
            <a:ext cx="1029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pic>
        <p:nvPicPr>
          <p:cNvPr id="18434" name="Picture 2" descr="English Wikipedia - Wikipedia">
            <a:extLst>
              <a:ext uri="{FF2B5EF4-FFF2-40B4-BE49-F238E27FC236}">
                <a16:creationId xmlns:a16="http://schemas.microsoft.com/office/drawing/2014/main" id="{A8690830-68C3-8837-0ECD-339EF98F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10511622" y="37142"/>
            <a:ext cx="1129551" cy="10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E975996-5781-3C64-98ED-2C9A473FD5B8}"/>
              </a:ext>
            </a:extLst>
          </p:cNvPr>
          <p:cNvSpPr/>
          <p:nvPr/>
        </p:nvSpPr>
        <p:spPr>
          <a:xfrm>
            <a:off x="10088879" y="2712720"/>
            <a:ext cx="878935" cy="27736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0874A2F-2424-5081-1ED5-19F729DDF339}"/>
              </a:ext>
            </a:extLst>
          </p:cNvPr>
          <p:cNvSpPr/>
          <p:nvPr/>
        </p:nvSpPr>
        <p:spPr>
          <a:xfrm>
            <a:off x="10088879" y="2712720"/>
            <a:ext cx="878935" cy="7162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3625C-F3FC-FC7A-4ECD-613EAEE2EA1D}"/>
              </a:ext>
            </a:extLst>
          </p:cNvPr>
          <p:cNvSpPr txBox="1"/>
          <p:nvPr/>
        </p:nvSpPr>
        <p:spPr>
          <a:xfrm>
            <a:off x="10979836" y="2750877"/>
            <a:ext cx="87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24BE7"/>
                </a:solidFill>
              </a:rPr>
              <a:t>quotes</a:t>
            </a:r>
            <a:endParaRPr lang="en-US" dirty="0">
              <a:solidFill>
                <a:srgbClr val="A24BE7"/>
              </a:solidFill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18A8240-D992-6B1F-BF4B-AF11AFB9854E}"/>
              </a:ext>
            </a:extLst>
          </p:cNvPr>
          <p:cNvSpPr/>
          <p:nvPr/>
        </p:nvSpPr>
        <p:spPr>
          <a:xfrm>
            <a:off x="1118768" y="436907"/>
            <a:ext cx="4680384" cy="1670050"/>
          </a:xfrm>
          <a:prstGeom prst="wedgeRoundRectCallout">
            <a:avLst>
              <a:gd name="adj1" fmla="val -18778"/>
              <a:gd name="adj2" fmla="val 32470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Can LLMs be prompted to generate responses seen in their pre-training?</a:t>
            </a:r>
          </a:p>
        </p:txBody>
      </p:sp>
    </p:spTree>
    <p:extLst>
      <p:ext uri="{BB962C8B-B14F-4D97-AF65-F5344CB8AC3E}">
        <p14:creationId xmlns:p14="http://schemas.microsoft.com/office/powerpoint/2010/main" val="39025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8" grpId="0" animBg="1"/>
      <p:bldP spid="39" grpId="0" animBg="1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B8725FC-FA75-8CEE-3612-1FA7793F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26"/>
          <a:stretch/>
        </p:blipFill>
        <p:spPr>
          <a:xfrm>
            <a:off x="6068148" y="4082708"/>
            <a:ext cx="3992964" cy="2416791"/>
          </a:xfrm>
          <a:prstGeom prst="rect">
            <a:avLst/>
          </a:prstGeom>
        </p:spPr>
      </p:pic>
      <p:pic>
        <p:nvPicPr>
          <p:cNvPr id="25" name="Picture 24" descr="A close-up of a book&#10;&#10;Description automatically generated">
            <a:extLst>
              <a:ext uri="{FF2B5EF4-FFF2-40B4-BE49-F238E27FC236}">
                <a16:creationId xmlns:a16="http://schemas.microsoft.com/office/drawing/2014/main" id="{DF32D83A-2BFF-1D76-5C1D-B5F58EFF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564" y="252893"/>
            <a:ext cx="5010087" cy="2489338"/>
          </a:xfrm>
          <a:prstGeom prst="rect">
            <a:avLst/>
          </a:prstGeom>
        </p:spPr>
      </p:pic>
      <p:pic>
        <p:nvPicPr>
          <p:cNvPr id="31" name="Picture 30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C62DE23B-2BA0-1E45-E9D3-A1BD48F6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20" t="6961" b="3118"/>
          <a:stretch/>
        </p:blipFill>
        <p:spPr>
          <a:xfrm>
            <a:off x="6068919" y="2795422"/>
            <a:ext cx="3992963" cy="1314180"/>
          </a:xfrm>
          <a:prstGeom prst="rect">
            <a:avLst/>
          </a:prstGeom>
        </p:spPr>
      </p:pic>
      <p:pic>
        <p:nvPicPr>
          <p:cNvPr id="18434" name="Picture 2" descr="English Wikipedia - Wikipedia">
            <a:extLst>
              <a:ext uri="{FF2B5EF4-FFF2-40B4-BE49-F238E27FC236}">
                <a16:creationId xmlns:a16="http://schemas.microsoft.com/office/drawing/2014/main" id="{A8690830-68C3-8837-0ECD-339EF98F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10511622" y="37142"/>
            <a:ext cx="1129551" cy="10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E975996-5781-3C64-98ED-2C9A473FD5B8}"/>
              </a:ext>
            </a:extLst>
          </p:cNvPr>
          <p:cNvSpPr/>
          <p:nvPr/>
        </p:nvSpPr>
        <p:spPr>
          <a:xfrm>
            <a:off x="10088879" y="2712720"/>
            <a:ext cx="878935" cy="27736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0874A2F-2424-5081-1ED5-19F729DDF339}"/>
              </a:ext>
            </a:extLst>
          </p:cNvPr>
          <p:cNvSpPr/>
          <p:nvPr/>
        </p:nvSpPr>
        <p:spPr>
          <a:xfrm>
            <a:off x="10088879" y="2712720"/>
            <a:ext cx="878935" cy="7162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3625C-F3FC-FC7A-4ECD-613EAEE2EA1D}"/>
              </a:ext>
            </a:extLst>
          </p:cNvPr>
          <p:cNvSpPr txBox="1"/>
          <p:nvPr/>
        </p:nvSpPr>
        <p:spPr>
          <a:xfrm>
            <a:off x="10979836" y="2750877"/>
            <a:ext cx="87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24BE7"/>
                </a:solidFill>
              </a:rPr>
              <a:t>quotes</a:t>
            </a:r>
            <a:endParaRPr lang="en-US" dirty="0">
              <a:solidFill>
                <a:srgbClr val="A24BE7"/>
              </a:solidFill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96CFD57-37C3-D042-AF25-AE4F1BB75C56}"/>
              </a:ext>
            </a:extLst>
          </p:cNvPr>
          <p:cNvSpPr/>
          <p:nvPr/>
        </p:nvSpPr>
        <p:spPr>
          <a:xfrm>
            <a:off x="843280" y="341027"/>
            <a:ext cx="3698240" cy="1650996"/>
          </a:xfrm>
          <a:prstGeom prst="wedgeRoundRectCallout">
            <a:avLst>
              <a:gd name="adj1" fmla="val 30478"/>
              <a:gd name="adj2" fmla="val 67803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  <a:t>Challenge: </a:t>
            </a:r>
            <a:b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How can we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measure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 “quoting” from a given large corpus? </a:t>
            </a: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6753A39-9DFB-B61A-124C-3FA54658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3" r="53599" b="13295"/>
          <a:stretch/>
        </p:blipFill>
        <p:spPr>
          <a:xfrm>
            <a:off x="2228850" y="4495799"/>
            <a:ext cx="3695751" cy="1670051"/>
          </a:xfrm>
          <a:prstGeom prst="rect">
            <a:avLst/>
          </a:prstGeom>
        </p:spPr>
      </p:pic>
      <p:pic>
        <p:nvPicPr>
          <p:cNvPr id="4" name="Picture 3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BDB0B7EC-43C0-C123-22F3-B4BD744DD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61" r="54113"/>
          <a:stretch/>
        </p:blipFill>
        <p:spPr>
          <a:xfrm>
            <a:off x="2318134" y="2769779"/>
            <a:ext cx="3606467" cy="135975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FD5AA3-0C61-DFE5-D645-1AE27A09C98C}"/>
              </a:ext>
            </a:extLst>
          </p:cNvPr>
          <p:cNvSpPr/>
          <p:nvPr/>
        </p:nvSpPr>
        <p:spPr>
          <a:xfrm>
            <a:off x="5515519" y="4095424"/>
            <a:ext cx="965133" cy="7407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322F3E-C0A0-A947-3D97-08DDA1079660}"/>
              </a:ext>
            </a:extLst>
          </p:cNvPr>
          <p:cNvSpPr txBox="1"/>
          <p:nvPr/>
        </p:nvSpPr>
        <p:spPr>
          <a:xfrm>
            <a:off x="5039039" y="4140981"/>
            <a:ext cx="19671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</p:spTree>
    <p:extLst>
      <p:ext uri="{BB962C8B-B14F-4D97-AF65-F5344CB8AC3E}">
        <p14:creationId xmlns:p14="http://schemas.microsoft.com/office/powerpoint/2010/main" val="41582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blipFill>
                <a:blip r:embed="rId2"/>
                <a:stretch>
                  <a:fillRect l="-5381" t="-7407" r="-5830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2DD2B64-2183-70B7-C983-E6455817279F}"/>
              </a:ext>
            </a:extLst>
          </p:cNvPr>
          <p:cNvSpPr/>
          <p:nvPr/>
        </p:nvSpPr>
        <p:spPr>
          <a:xfrm>
            <a:off x="7074149" y="1502983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2AB7CA6-8D4F-73B2-6214-90E669C20250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85348-3EE5-F11B-CC6A-4CE1647A932A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/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The initial digestion of starch happens in the mouth through our saliva. </a:t>
                </a:r>
                <a:r>
                  <a:rPr lang="en-US" sz="2100" dirty="0">
                    <a:highlight>
                      <a:srgbClr val="FF00FF"/>
                    </a:highlight>
                    <a:latin typeface="Avenir Book" panose="02000503020000020003" pitchFamily="2" charset="0"/>
                  </a:rPr>
                  <a:t>The enzymes found in saliva are essential in beginning the process of digestion of dietary starches</a:t>
                </a:r>
                <a:r>
                  <a:rPr lang="en-US" sz="2100" dirty="0">
                    <a:latin typeface="Avenir Book" panose="02000503020000020003" pitchFamily="2" charset="0"/>
                  </a:rPr>
                  <a:t>."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blipFill>
                <a:blip r:embed="rId5"/>
                <a:stretch>
                  <a:fillRect l="-1342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/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Earth is flat rather than round, and that evidence supporting the Earth's spherical shape has been fabricated or misunderstood.."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blipFill>
                <a:blip r:embed="rId6"/>
                <a:stretch>
                  <a:fillRect l="-1263" t="-4706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DF5094-986C-0BE4-070C-DC1A8680C3E8}"/>
              </a:ext>
            </a:extLst>
          </p:cNvPr>
          <p:cNvGrpSpPr/>
          <p:nvPr/>
        </p:nvGrpSpPr>
        <p:grpSpPr>
          <a:xfrm>
            <a:off x="6664959" y="3548433"/>
            <a:ext cx="4020331" cy="784245"/>
            <a:chOff x="6043837" y="3324377"/>
            <a:chExt cx="6082099" cy="1179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/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=</m:t>
                      </m:r>
                    </m:oMath>
                  </a14:m>
                  <a:r>
                    <a:rPr lang="en-US" sz="28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solidFill>
                            <a:srgbClr val="C00000"/>
                          </a:solidFill>
                          <a:latin typeface="Times" pitchFamily="2" charset="0"/>
                        </a:rPr>
                        <m:t>large</m:t>
                      </m:r>
                    </m:oMath>
                  </a14:m>
                  <a:endParaRPr lang="en-US" sz="28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blipFill>
                  <a:blip r:embed="rId7"/>
                  <a:stretch>
                    <a:fillRect l="-1887" r="-5346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2" descr="English Wikipedia - Wikipedia">
              <a:extLst>
                <a:ext uri="{FF2B5EF4-FFF2-40B4-BE49-F238E27FC236}">
                  <a16:creationId xmlns:a16="http://schemas.microsoft.com/office/drawing/2014/main" id="{A8EC62E6-5AE9-2967-382A-C6BDDFD70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54A8F-DEEA-8EEC-4FBF-7F0AF7806C75}"/>
              </a:ext>
            </a:extLst>
          </p:cNvPr>
          <p:cNvGrpSpPr/>
          <p:nvPr/>
        </p:nvGrpSpPr>
        <p:grpSpPr>
          <a:xfrm>
            <a:off x="6719147" y="5026350"/>
            <a:ext cx="3129062" cy="712849"/>
            <a:chOff x="6059206" y="3431764"/>
            <a:chExt cx="4733756" cy="107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/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latin typeface="Times" pitchFamily="2" charset="0"/>
                    </a:rPr>
                    <a:t> = </a:t>
                  </a:r>
                  <a:r>
                    <a:rPr lang="en-US" sz="1100" dirty="0">
                      <a:solidFill>
                        <a:srgbClr val="C00000"/>
                      </a:solidFill>
                      <a:latin typeface="Times" pitchFamily="2" charset="0"/>
                    </a:rPr>
                    <a:t>tiny</a:t>
                  </a:r>
                  <a:endParaRPr lang="en-US" sz="2800" dirty="0">
                    <a:solidFill>
                      <a:srgbClr val="C0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blipFill>
                  <a:blip r:embed="rId8"/>
                  <a:stretch>
                    <a:fillRect l="-2419" t="-22857" r="-1613" b="-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" descr="English Wikipedia - Wikipedia">
              <a:extLst>
                <a:ext uri="{FF2B5EF4-FFF2-40B4-BE49-F238E27FC236}">
                  <a16:creationId xmlns:a16="http://schemas.microsoft.com/office/drawing/2014/main" id="{F397811F-45DE-3698-5DF2-AFD2D0B56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9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D06268-6F49-ADAF-D1F3-FEFD91CABC25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9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48C1-9B6E-2125-4416-69D99FB6736E}"/>
              </a:ext>
            </a:extLst>
          </p:cNvPr>
          <p:cNvSpPr txBox="1">
            <a:spLocks/>
          </p:cNvSpPr>
          <p:nvPr/>
        </p:nvSpPr>
        <p:spPr bwMode="auto">
          <a:xfrm>
            <a:off x="990600" y="1666875"/>
            <a:ext cx="105156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QUIP is based on “Data Portraits”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Marone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and Van Durme. 2023]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membership query (whether a string belongs to your data)</a:t>
            </a:r>
          </a:p>
          <a:p>
            <a:pPr lvl="1"/>
            <a:r>
              <a:rPr lang="en-US" dirty="0"/>
              <a:t>Implemented via Bloom filter — </a:t>
            </a:r>
            <a:r>
              <a:rPr lang="en-US" dirty="0">
                <a:sym typeface="Wingdings" pitchFamily="2" charset="2"/>
              </a:rPr>
              <a:t>it is not a bit noisy, but scalable.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5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421FF9-828D-DBB8-6F55-37E7C68F914B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[Data Portraits: Recording Foundation Model Training Data, Marone and Van Durme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1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9" y="1767861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456361" y="1746521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1181859" y="4027648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3456361" y="4027648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B36D00-863A-A4B7-3312-A22436AA0B7E}"/>
              </a:ext>
            </a:extLst>
          </p:cNvPr>
          <p:cNvSpPr txBox="1"/>
          <p:nvPr/>
        </p:nvSpPr>
        <p:spPr>
          <a:xfrm>
            <a:off x="6096000" y="3191557"/>
            <a:ext cx="5560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Avenir Book" panose="02000503020000020003" pitchFamily="2" charset="0"/>
              </a:rPr>
              <a:t>Language models that are remarkably capable at solving many important NLP benchmarks.</a:t>
            </a:r>
          </a:p>
        </p:txBody>
      </p:sp>
    </p:spTree>
    <p:extLst>
      <p:ext uri="{BB962C8B-B14F-4D97-AF65-F5344CB8AC3E}">
        <p14:creationId xmlns:p14="http://schemas.microsoft.com/office/powerpoint/2010/main" val="6854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can be steered to quote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81"/>
            <a:ext cx="10515600" cy="4662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AFFE2C-21E0-C295-B2B9-6378FE01A7E7}"/>
              </a:ext>
            </a:extLst>
          </p:cNvPr>
          <p:cNvSpPr/>
          <p:nvPr/>
        </p:nvSpPr>
        <p:spPr>
          <a:xfrm>
            <a:off x="1150858" y="2017442"/>
            <a:ext cx="4343576" cy="611152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255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E9901-6B36-3667-4ED0-C8E1350DD898}"/>
              </a:ext>
            </a:extLst>
          </p:cNvPr>
          <p:cNvSpPr txBox="1"/>
          <p:nvPr/>
        </p:nvSpPr>
        <p:spPr>
          <a:xfrm>
            <a:off x="1698641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55ED3"/>
                </a:solidFill>
              </a:rPr>
              <a:t>Without </a:t>
            </a:r>
            <a:r>
              <a:rPr lang="en-US" dirty="0">
                <a:solidFill>
                  <a:srgbClr val="255ED3"/>
                </a:solidFill>
              </a:rPr>
              <a:t>grounding prompt 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E47E625-8C10-3EAF-9D49-30BCED228CC0}"/>
              </a:ext>
            </a:extLst>
          </p:cNvPr>
          <p:cNvSpPr/>
          <p:nvPr/>
        </p:nvSpPr>
        <p:spPr>
          <a:xfrm>
            <a:off x="1163384" y="3065100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Answer according to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Wikipedia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00ECB-06A5-DC5C-1634-AA19E4E389BE}"/>
              </a:ext>
            </a:extLst>
          </p:cNvPr>
          <p:cNvSpPr txBox="1"/>
          <p:nvPr/>
        </p:nvSpPr>
        <p:spPr>
          <a:xfrm>
            <a:off x="1751762" y="2722021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With </a:t>
            </a:r>
            <a:r>
              <a:rPr lang="en-US" dirty="0">
                <a:solidFill>
                  <a:srgbClr val="00B050"/>
                </a:solidFill>
              </a:rPr>
              <a:t>grounding prompt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FD0080-77EF-71B3-4C06-80040ADCC9E7}"/>
              </a:ext>
            </a:extLst>
          </p:cNvPr>
          <p:cNvGraphicFramePr>
            <a:graphicFrameLocks/>
          </p:cNvGraphicFramePr>
          <p:nvPr/>
        </p:nvGraphicFramePr>
        <p:xfrm>
          <a:off x="666750" y="4258849"/>
          <a:ext cx="10833100" cy="232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C81C3AC-5014-52C6-7918-F4589DD30EBB}"/>
              </a:ext>
            </a:extLst>
          </p:cNvPr>
          <p:cNvSpPr/>
          <p:nvPr/>
        </p:nvSpPr>
        <p:spPr>
          <a:xfrm>
            <a:off x="2657475" y="4474116"/>
            <a:ext cx="565151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5A0C7-A98A-F553-645C-28E65B9EB85B}"/>
              </a:ext>
            </a:extLst>
          </p:cNvPr>
          <p:cNvSpPr/>
          <p:nvPr/>
        </p:nvSpPr>
        <p:spPr>
          <a:xfrm>
            <a:off x="5902325" y="4413250"/>
            <a:ext cx="565151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85136-6508-6C4D-1C1B-45E813A36BF2}"/>
              </a:ext>
            </a:extLst>
          </p:cNvPr>
          <p:cNvSpPr/>
          <p:nvPr/>
        </p:nvSpPr>
        <p:spPr>
          <a:xfrm>
            <a:off x="9166225" y="4413249"/>
            <a:ext cx="547687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0D29C-9429-5BCC-B3A9-901848A17A52}"/>
              </a:ext>
            </a:extLst>
          </p:cNvPr>
          <p:cNvSpPr/>
          <p:nvPr/>
        </p:nvSpPr>
        <p:spPr>
          <a:xfrm>
            <a:off x="3194050" y="4413249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A8B7E-B82F-2E6F-656B-211DD0D150D0}"/>
              </a:ext>
            </a:extLst>
          </p:cNvPr>
          <p:cNvSpPr/>
          <p:nvPr/>
        </p:nvSpPr>
        <p:spPr>
          <a:xfrm>
            <a:off x="64452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91CA4-C000-2968-9EED-F56C2C1DA3C8}"/>
              </a:ext>
            </a:extLst>
          </p:cNvPr>
          <p:cNvSpPr/>
          <p:nvPr/>
        </p:nvSpPr>
        <p:spPr>
          <a:xfrm>
            <a:off x="97091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6BAB6-8EB0-2B3E-0F8E-E42F08F80B8C}"/>
              </a:ext>
            </a:extLst>
          </p:cNvPr>
          <p:cNvSpPr/>
          <p:nvPr/>
        </p:nvSpPr>
        <p:spPr>
          <a:xfrm>
            <a:off x="3722687" y="5067300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550D2-8047-4F60-9D84-E9E23043B092}"/>
              </a:ext>
            </a:extLst>
          </p:cNvPr>
          <p:cNvSpPr/>
          <p:nvPr/>
        </p:nvSpPr>
        <p:spPr>
          <a:xfrm>
            <a:off x="6981825" y="4938376"/>
            <a:ext cx="536575" cy="911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C3304-26ED-1EDB-BDAA-801F624F0EDF}"/>
              </a:ext>
            </a:extLst>
          </p:cNvPr>
          <p:cNvSpPr/>
          <p:nvPr/>
        </p:nvSpPr>
        <p:spPr>
          <a:xfrm>
            <a:off x="10239375" y="5066524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7ACAF-FA0E-D96B-2F8C-CAECFA56B638}"/>
              </a:ext>
            </a:extLst>
          </p:cNvPr>
          <p:cNvSpPr/>
          <p:nvPr/>
        </p:nvSpPr>
        <p:spPr>
          <a:xfrm>
            <a:off x="2125662" y="4474116"/>
            <a:ext cx="565151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340304-7E8A-76BC-4E92-1270D96969E3}"/>
              </a:ext>
            </a:extLst>
          </p:cNvPr>
          <p:cNvSpPr/>
          <p:nvPr/>
        </p:nvSpPr>
        <p:spPr>
          <a:xfrm>
            <a:off x="5381626" y="4472957"/>
            <a:ext cx="536575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A259A-5532-03F5-99F8-A3A090652F54}"/>
              </a:ext>
            </a:extLst>
          </p:cNvPr>
          <p:cNvSpPr/>
          <p:nvPr/>
        </p:nvSpPr>
        <p:spPr>
          <a:xfrm>
            <a:off x="8637588" y="4476246"/>
            <a:ext cx="536575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8" grpId="0" animBg="1"/>
      <p:bldP spid="29" grpId="0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can be steered to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quote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81"/>
            <a:ext cx="10515600" cy="4662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AFFE2C-21E0-C295-B2B9-6378FE01A7E7}"/>
              </a:ext>
            </a:extLst>
          </p:cNvPr>
          <p:cNvSpPr/>
          <p:nvPr/>
        </p:nvSpPr>
        <p:spPr>
          <a:xfrm>
            <a:off x="1150858" y="2017442"/>
            <a:ext cx="4343576" cy="611152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255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E9901-6B36-3667-4ED0-C8E1350DD898}"/>
              </a:ext>
            </a:extLst>
          </p:cNvPr>
          <p:cNvSpPr txBox="1"/>
          <p:nvPr/>
        </p:nvSpPr>
        <p:spPr>
          <a:xfrm>
            <a:off x="1698641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55ED3"/>
                </a:solidFill>
              </a:rPr>
              <a:t>Without </a:t>
            </a:r>
            <a:r>
              <a:rPr lang="en-US" dirty="0">
                <a:solidFill>
                  <a:srgbClr val="255ED3"/>
                </a:solidFill>
              </a:rPr>
              <a:t>grounding prompt 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E47E625-8C10-3EAF-9D49-30BCED228CC0}"/>
              </a:ext>
            </a:extLst>
          </p:cNvPr>
          <p:cNvSpPr/>
          <p:nvPr/>
        </p:nvSpPr>
        <p:spPr>
          <a:xfrm>
            <a:off x="1163384" y="3065100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Answer according to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Wikipedia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00ECB-06A5-DC5C-1634-AA19E4E389BE}"/>
              </a:ext>
            </a:extLst>
          </p:cNvPr>
          <p:cNvSpPr txBox="1"/>
          <p:nvPr/>
        </p:nvSpPr>
        <p:spPr>
          <a:xfrm>
            <a:off x="1751762" y="2722021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With </a:t>
            </a:r>
            <a:r>
              <a:rPr lang="en-US" dirty="0">
                <a:solidFill>
                  <a:srgbClr val="00B050"/>
                </a:solidFill>
              </a:rPr>
              <a:t>grounding prompt 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1B0576B5-E45B-69E8-3A6D-C816CEE3C812}"/>
              </a:ext>
            </a:extLst>
          </p:cNvPr>
          <p:cNvSpPr/>
          <p:nvPr/>
        </p:nvSpPr>
        <p:spPr>
          <a:xfrm>
            <a:off x="6822741" y="2040363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FC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Respond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without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 using Wikipedia 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31A140-9917-229E-96F1-3B48A6B371EB}"/>
              </a:ext>
            </a:extLst>
          </p:cNvPr>
          <p:cNvSpPr txBox="1"/>
          <p:nvPr/>
        </p:nvSpPr>
        <p:spPr>
          <a:xfrm>
            <a:off x="7370524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C6A00"/>
                </a:solidFill>
              </a:rPr>
              <a:t>With anti-</a:t>
            </a:r>
            <a:r>
              <a:rPr lang="en-US" dirty="0">
                <a:solidFill>
                  <a:srgbClr val="FC6A00"/>
                </a:solidFill>
              </a:rPr>
              <a:t>grounding prompt 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2449E304-7649-DF3E-0BBC-90AF952ED8D5}"/>
              </a:ext>
            </a:extLst>
          </p:cNvPr>
          <p:cNvSpPr/>
          <p:nvPr/>
        </p:nvSpPr>
        <p:spPr>
          <a:xfrm>
            <a:off x="6822741" y="3028508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Respond using information from </a:t>
            </a:r>
            <a:r>
              <a:rPr lang="en-US" sz="1600" b="1" u="sng" dirty="0" err="1">
                <a:solidFill>
                  <a:schemeClr val="tx1"/>
                </a:solidFill>
                <a:latin typeface="Avenir Book" panose="02000503020000020003" pitchFamily="2" charset="0"/>
              </a:rPr>
              <a:t>Github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FD0080-77EF-71B3-4C06-80040ADCC9E7}"/>
              </a:ext>
            </a:extLst>
          </p:cNvPr>
          <p:cNvGraphicFramePr>
            <a:graphicFrameLocks/>
          </p:cNvGraphicFramePr>
          <p:nvPr/>
        </p:nvGraphicFramePr>
        <p:xfrm>
          <a:off x="666750" y="4258849"/>
          <a:ext cx="10833100" cy="232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E50D29C-9429-5BCC-B3A9-901848A17A52}"/>
              </a:ext>
            </a:extLst>
          </p:cNvPr>
          <p:cNvSpPr/>
          <p:nvPr/>
        </p:nvSpPr>
        <p:spPr>
          <a:xfrm>
            <a:off x="3194050" y="4413249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A8B7E-B82F-2E6F-656B-211DD0D150D0}"/>
              </a:ext>
            </a:extLst>
          </p:cNvPr>
          <p:cNvSpPr/>
          <p:nvPr/>
        </p:nvSpPr>
        <p:spPr>
          <a:xfrm>
            <a:off x="64452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91CA4-C000-2968-9EED-F56C2C1DA3C8}"/>
              </a:ext>
            </a:extLst>
          </p:cNvPr>
          <p:cNvSpPr/>
          <p:nvPr/>
        </p:nvSpPr>
        <p:spPr>
          <a:xfrm>
            <a:off x="97091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6BAB6-8EB0-2B3E-0F8E-E42F08F80B8C}"/>
              </a:ext>
            </a:extLst>
          </p:cNvPr>
          <p:cNvSpPr/>
          <p:nvPr/>
        </p:nvSpPr>
        <p:spPr>
          <a:xfrm>
            <a:off x="3722687" y="5067300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550D2-8047-4F60-9D84-E9E23043B092}"/>
              </a:ext>
            </a:extLst>
          </p:cNvPr>
          <p:cNvSpPr/>
          <p:nvPr/>
        </p:nvSpPr>
        <p:spPr>
          <a:xfrm>
            <a:off x="6981825" y="4938376"/>
            <a:ext cx="536575" cy="911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C3304-26ED-1EDB-BDAA-801F624F0EDF}"/>
              </a:ext>
            </a:extLst>
          </p:cNvPr>
          <p:cNvSpPr/>
          <p:nvPr/>
        </p:nvSpPr>
        <p:spPr>
          <a:xfrm>
            <a:off x="10239375" y="5066524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Thus Far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learn to associate text form to knowledge sources.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>
                <a:solidFill>
                  <a:schemeClr val="tx1"/>
                </a:solidFill>
              </a:rPr>
              <a:t>LLMs are </a:t>
            </a:r>
            <a:r>
              <a:rPr lang="en-US" sz="2800" dirty="0">
                <a:solidFill>
                  <a:srgbClr val="C00000"/>
                </a:solidFill>
              </a:rPr>
              <a:t>steerable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quote</a:t>
            </a:r>
            <a:r>
              <a:rPr lang="en-US" sz="2800" dirty="0">
                <a:solidFill>
                  <a:schemeClr val="tx1"/>
                </a:solidFill>
              </a:rPr>
              <a:t> from known sources in their pre-training. </a:t>
            </a:r>
          </a:p>
          <a:p>
            <a:pPr lvl="1"/>
            <a:r>
              <a:rPr lang="en-US" dirty="0"/>
              <a:t>More experiment (more prefixes, domains, etc.) in our paper.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Can we improve upon this? 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A9E9F-4532-90E0-2DD2-824E3773D0E8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["According to ..." Prompting Language Models Improves Quoting from Pre-Training Data, 2024]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1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186612" y="687967"/>
            <a:ext cx="11737910" cy="16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000" dirty="0">
                <a:solidFill>
                  <a:schemeClr val="tx2"/>
                </a:solidFill>
              </a:rPr>
              <a:t>Verifiable by Design: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Aligning Language Models to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Quote from Pre-Training Data.</a:t>
            </a: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 err="1"/>
              <a:t>Jingyu</a:t>
            </a:r>
            <a:r>
              <a:rPr lang="en-US" b="1" dirty="0"/>
              <a:t> Zhang, Marc </a:t>
            </a:r>
            <a:r>
              <a:rPr lang="en-US" b="1" dirty="0" err="1"/>
              <a:t>Marone</a:t>
            </a:r>
            <a:r>
              <a:rPr lang="en-US" b="1" dirty="0"/>
              <a:t>, </a:t>
            </a:r>
            <a:r>
              <a:rPr lang="en-US" b="1" dirty="0" err="1"/>
              <a:t>Tianjian</a:t>
            </a:r>
            <a:r>
              <a:rPr lang="en-US" b="1" dirty="0"/>
              <a:t> Li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Benjamin Van Durme, Daniel Khashabi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arxiv.org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/abs/2404.03862</a:t>
            </a:r>
          </a:p>
        </p:txBody>
      </p:sp>
      <p:pic>
        <p:nvPicPr>
          <p:cNvPr id="1028" name="Picture 4" descr="Marc Marone">
            <a:extLst>
              <a:ext uri="{FF2B5EF4-FFF2-40B4-BE49-F238E27FC236}">
                <a16:creationId xmlns:a16="http://schemas.microsoft.com/office/drawing/2014/main" id="{F0E114A2-484B-DF37-DDC9-E3C450B3F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4550" r="20288" b="33060"/>
          <a:stretch/>
        </p:blipFill>
        <p:spPr bwMode="auto">
          <a:xfrm>
            <a:off x="4564331" y="4496500"/>
            <a:ext cx="1475357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Daniel Khashabi">
            <a:extLst>
              <a:ext uri="{FF2B5EF4-FFF2-40B4-BE49-F238E27FC236}">
                <a16:creationId xmlns:a16="http://schemas.microsoft.com/office/drawing/2014/main" id="{B0F45F54-6798-5789-4E1A-BAF92365E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287571" y="5059801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njamin van Durme - Johns Hopkins Whiting School of Engineering">
            <a:extLst>
              <a:ext uri="{FF2B5EF4-FFF2-40B4-BE49-F238E27FC236}">
                <a16:creationId xmlns:a16="http://schemas.microsoft.com/office/drawing/2014/main" id="{3DEE3499-B616-C577-7470-B967505F8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288020" y="5035281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671D07-5ED0-4B44-93B5-5229846D1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1749256" y="4013739"/>
            <a:ext cx="2034065" cy="20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A3E66F-E6EB-3971-2FC9-E7B47B664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46" b="33406"/>
          <a:stretch/>
        </p:blipFill>
        <p:spPr bwMode="auto">
          <a:xfrm>
            <a:off x="6269758" y="4496499"/>
            <a:ext cx="1475356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0231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 train LLMs to quote from their pre-training data!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242086" y="296082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1692901" y="252018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/>
              <a:t>LLM that can quote</a:t>
            </a:r>
            <a:endParaRPr sz="160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2317856" y="3186806"/>
            <a:ext cx="966120" cy="2699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745" y="4931804"/>
            <a:ext cx="823033" cy="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87" y="4955520"/>
            <a:ext cx="775581" cy="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4263866" y="4238803"/>
            <a:ext cx="249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7561113" y="2899029"/>
            <a:ext cx="3134144" cy="1449833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67" tIns="24367" rIns="24367" bIns="243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33" b="1" i="1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333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33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333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333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333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333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333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333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333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333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333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351295" y="3620721"/>
            <a:ext cx="4209819" cy="32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46577" y="4348861"/>
            <a:ext cx="2381608" cy="882296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4152085" y="309535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i="1"/>
              <a:t>generate</a:t>
            </a:r>
            <a:endParaRPr sz="1600" i="1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6833593" y="4714628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/>
              <a:t>v</a:t>
            </a:r>
            <a:r>
              <a:rPr lang="en" sz="1600" i="1" err="1"/>
              <a:t>erify</a:t>
            </a:r>
            <a:r>
              <a:rPr lang="en" sz="1600" i="1"/>
              <a:t> quotes</a:t>
            </a:r>
            <a:endParaRPr sz="1600" i="1"/>
          </a:p>
        </p:txBody>
      </p:sp>
    </p:spTree>
    <p:extLst>
      <p:ext uri="{BB962C8B-B14F-4D97-AF65-F5344CB8AC3E}">
        <p14:creationId xmlns:p14="http://schemas.microsoft.com/office/powerpoint/2010/main" val="4144888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4102833" y="36307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4179033" y="37069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4375533" y="1685977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901078" y="2832572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4255233" y="37831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981333" y="2807177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952883" y="1506427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4834383" y="3548252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508" y="2144852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947433" y="3002802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!!SampleArrowNew">
            <a:extLst>
              <a:ext uri="{FF2B5EF4-FFF2-40B4-BE49-F238E27FC236}">
                <a16:creationId xmlns:a16="http://schemas.microsoft.com/office/drawing/2014/main" id="{9118F47B-49B5-E3E8-F86E-9AC8D2FBC65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5686383" y="2717077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1AA21-B13F-0068-CAA9-5099B7360C4C}"/>
              </a:ext>
            </a:extLst>
          </p:cNvPr>
          <p:cNvSpPr txBox="1"/>
          <p:nvPr/>
        </p:nvSpPr>
        <p:spPr>
          <a:xfrm>
            <a:off x="990600" y="5834743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1.</a:t>
            </a:r>
            <a:r>
              <a:rPr lang="en-US" dirty="0"/>
              <a:t> Generate completions from an LLM (e.g. using QA pairs or text completions)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8558-7718-C778-AE63-7EABFBFEAD06}"/>
              </a:ext>
            </a:extLst>
          </p:cNvPr>
          <p:cNvSpPr txBox="1"/>
          <p:nvPr/>
        </p:nvSpPr>
        <p:spPr>
          <a:xfrm>
            <a:off x="7099233" y="1671536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E46138-8717-B53A-8B07-5BC1A799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E9C90F6B-8155-B6E1-220C-2E3A6BE6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6" y="379413"/>
            <a:ext cx="12140434" cy="1006475"/>
          </a:xfrm>
        </p:spPr>
        <p:txBody>
          <a:bodyPr/>
          <a:lstStyle/>
          <a:p>
            <a:pPr algn="l"/>
            <a:r>
              <a:rPr lang="en-US" sz="4000" dirty="0"/>
              <a:t>Step1: Generate candidate answers</a:t>
            </a:r>
          </a:p>
        </p:txBody>
      </p:sp>
    </p:spTree>
    <p:extLst>
      <p:ext uri="{BB962C8B-B14F-4D97-AF65-F5344CB8AC3E}">
        <p14:creationId xmlns:p14="http://schemas.microsoft.com/office/powerpoint/2010/main" val="2471973175"/>
      </p:ext>
    </p:extLst>
  </p:cSld>
  <p:clrMapOvr>
    <a:masterClrMapping/>
  </p:clrMapOvr>
  <p:transition spd="slow"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3201600" y="35751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3277800" y="36513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3474300" y="1630434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999845" y="2777029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3354000" y="37275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080100" y="2751634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051650" y="1450884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3933150" y="3492709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275" y="2089309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046200" y="2947259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!!PortraitText">
            <a:extLst>
              <a:ext uri="{FF2B5EF4-FFF2-40B4-BE49-F238E27FC236}">
                <a16:creationId xmlns:a16="http://schemas.microsoft.com/office/drawing/2014/main" id="{B8FAC84B-A5E0-E54A-5D36-5737ABF95CAB}"/>
              </a:ext>
            </a:extLst>
          </p:cNvPr>
          <p:cNvSpPr txBox="1"/>
          <p:nvPr/>
        </p:nvSpPr>
        <p:spPr>
          <a:xfrm>
            <a:off x="6856912" y="4195883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pic>
        <p:nvPicPr>
          <p:cNvPr id="3" name="!!Portrait">
            <a:extLst>
              <a:ext uri="{FF2B5EF4-FFF2-40B4-BE49-F238E27FC236}">
                <a16:creationId xmlns:a16="http://schemas.microsoft.com/office/drawing/2014/main" id="{C6268766-F440-9330-251F-78837E29A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538" y="3583991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!!PortraitArrow">
            <a:extLst>
              <a:ext uri="{FF2B5EF4-FFF2-40B4-BE49-F238E27FC236}">
                <a16:creationId xmlns:a16="http://schemas.microsoft.com/office/drawing/2014/main" id="{73734E1F-44DA-CBCA-0ADF-E39304B2313D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rot="10800000" flipV="1">
            <a:off x="6402300" y="3874840"/>
            <a:ext cx="854238" cy="71809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!!SampleArrowNew">
            <a:extLst>
              <a:ext uri="{FF2B5EF4-FFF2-40B4-BE49-F238E27FC236}">
                <a16:creationId xmlns:a16="http://schemas.microsoft.com/office/drawing/2014/main" id="{9076B4A6-724A-3D0F-4F6E-FE78B6B6DE69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785150" y="2661534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125D54-4CCA-684E-6767-221ED3587FF4}"/>
              </a:ext>
            </a:extLst>
          </p:cNvPr>
          <p:cNvSpPr txBox="1"/>
          <p:nvPr/>
        </p:nvSpPr>
        <p:spPr>
          <a:xfrm>
            <a:off x="990600" y="5834743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membership testing tools to efficiently determine how much of a generation is quoted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14489-2D14-5BD7-CB0F-BEC71503465E}"/>
              </a:ext>
            </a:extLst>
          </p:cNvPr>
          <p:cNvSpPr txBox="1"/>
          <p:nvPr/>
        </p:nvSpPr>
        <p:spPr>
          <a:xfrm>
            <a:off x="6096000" y="1583819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8A0831F-E884-DFE0-83A3-C608D4F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4" y="379413"/>
            <a:ext cx="12140434" cy="1006475"/>
          </a:xfrm>
        </p:spPr>
        <p:txBody>
          <a:bodyPr/>
          <a:lstStyle/>
          <a:p>
            <a:r>
              <a:rPr lang="en-US" sz="4000" dirty="0"/>
              <a:t>Step1: Generate candidate answers and score them</a:t>
            </a:r>
          </a:p>
        </p:txBody>
      </p:sp>
    </p:spTree>
    <p:extLst>
      <p:ext uri="{BB962C8B-B14F-4D97-AF65-F5344CB8AC3E}">
        <p14:creationId xmlns:p14="http://schemas.microsoft.com/office/powerpoint/2010/main" val="12206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in 1964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Fortune was created in 1975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!!SampleArrowNew">
            <a:extLst>
              <a:ext uri="{FF2B5EF4-FFF2-40B4-BE49-F238E27FC236}">
                <a16:creationId xmlns:a16="http://schemas.microsoft.com/office/drawing/2014/main" id="{2F40B48E-8301-74DC-32FE-30DB8D8FF964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1FB5-88C0-2FFA-804A-27F1F1B0F91F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5B540-0B74-B712-A389-D6C77936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</p:spTree>
    <p:extLst>
      <p:ext uri="{BB962C8B-B14F-4D97-AF65-F5344CB8AC3E}">
        <p14:creationId xmlns:p14="http://schemas.microsoft.com/office/powerpoint/2010/main" val="10256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C96F04-5F7F-2A7C-2613-2323827FDC77}"/>
              </a:ext>
            </a:extLst>
          </p:cNvPr>
          <p:cNvSpPr txBox="1"/>
          <p:nvPr/>
        </p:nvSpPr>
        <p:spPr>
          <a:xfrm>
            <a:off x="990600" y="6035248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2.</a:t>
            </a:r>
            <a:r>
              <a:rPr lang="en-US" dirty="0"/>
              <a:t> We can construct a </a:t>
            </a:r>
            <a:r>
              <a:rPr lang="en-US" i="1" dirty="0"/>
              <a:t>preference dataset </a:t>
            </a:r>
            <a:r>
              <a:rPr lang="en-US" dirty="0"/>
              <a:t>by ranking generations by the amount of quoting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8B9D-439B-FA5A-54B9-3F7D0ECE4698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780FCCE-187C-592C-BBB6-69293E4C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</p:spTree>
    <p:extLst>
      <p:ext uri="{BB962C8B-B14F-4D97-AF65-F5344CB8AC3E}">
        <p14:creationId xmlns:p14="http://schemas.microsoft.com/office/powerpoint/2010/main" val="173973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6199637" y="1037050"/>
            <a:ext cx="1826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Pre-trained </a:t>
            </a:r>
            <a:br>
              <a:rPr lang="en" sz="1200" b="1"/>
            </a:br>
            <a:r>
              <a:rPr lang="en" sz="1200" b="1"/>
              <a:t>LLM</a:t>
            </a:r>
            <a:endParaRPr sz="12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011723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9977880" y="1037050"/>
            <a:ext cx="111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Quote-tuned LLM</a:t>
            </a:r>
            <a:endParaRPr sz="12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669688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7528791" y="2066119"/>
            <a:ext cx="25884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7801712" y="1375988"/>
            <a:ext cx="1927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3: Preference Optimization</a:t>
            </a:r>
            <a:endParaRPr sz="12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10170885" y="1677349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9156362" y="1675450"/>
            <a:ext cx="570000" cy="1351500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57FF2E-3A83-2019-CF8A-EBB53F2125AA}"/>
              </a:ext>
            </a:extLst>
          </p:cNvPr>
          <p:cNvSpPr txBox="1"/>
          <p:nvPr/>
        </p:nvSpPr>
        <p:spPr>
          <a:xfrm>
            <a:off x="990600" y="5963697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3.</a:t>
            </a:r>
            <a:r>
              <a:rPr lang="en-US" dirty="0"/>
              <a:t> Tune a model to prefer more quotes with </a:t>
            </a:r>
            <a:r>
              <a:rPr lang="en-US" i="1" dirty="0"/>
              <a:t>direct preference optimization </a:t>
            </a:r>
            <a:r>
              <a:rPr lang="en-US" dirty="0"/>
              <a:t>(DPO) 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DBFDCB-84F2-507C-7D41-E0B3D5C3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85" y="379413"/>
            <a:ext cx="11830050" cy="1006475"/>
          </a:xfrm>
        </p:spPr>
        <p:txBody>
          <a:bodyPr/>
          <a:lstStyle/>
          <a:p>
            <a:r>
              <a:rPr lang="en-US" dirty="0"/>
              <a:t>Step 3: Train the Model on Preference Data</a:t>
            </a:r>
          </a:p>
        </p:txBody>
      </p:sp>
    </p:spTree>
    <p:extLst>
      <p:ext uri="{BB962C8B-B14F-4D97-AF65-F5344CB8AC3E}">
        <p14:creationId xmlns:p14="http://schemas.microsoft.com/office/powerpoint/2010/main" val="179163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A screenshot of a paper with graphs and charts&#10;&#10;Description automatically generated">
            <a:extLst>
              <a:ext uri="{FF2B5EF4-FFF2-40B4-BE49-F238E27FC236}">
                <a16:creationId xmlns:a16="http://schemas.microsoft.com/office/drawing/2014/main" id="{6AD13CAD-4BE6-0A2A-D29E-47C1B9C8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86"/>
          <a:stretch/>
        </p:blipFill>
        <p:spPr>
          <a:xfrm>
            <a:off x="499333" y="1188713"/>
            <a:ext cx="11456695" cy="566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BD814-1851-F35D-7498-A84C45CC4D05}"/>
              </a:ext>
            </a:extLst>
          </p:cNvPr>
          <p:cNvSpPr txBox="1"/>
          <p:nvPr/>
        </p:nvSpPr>
        <p:spPr>
          <a:xfrm>
            <a:off x="10054727" y="71636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Bubeck</a:t>
            </a:r>
            <a:r>
              <a:rPr lang="en-US" sz="14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2023]</a:t>
            </a:r>
            <a:endParaRPr lang="en-US" sz="140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7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B72A-FD29-28C0-81C6-75FECDEE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E66DF-2185-CB63-4ACB-BF46B191C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65" t="9962" r="15372" b="64743"/>
          <a:stretch/>
        </p:blipFill>
        <p:spPr>
          <a:xfrm>
            <a:off x="161925" y="1194157"/>
            <a:ext cx="11680723" cy="5449596"/>
          </a:xfrm>
        </p:spPr>
      </p:pic>
    </p:spTree>
    <p:extLst>
      <p:ext uri="{BB962C8B-B14F-4D97-AF65-F5344CB8AC3E}">
        <p14:creationId xmlns:p14="http://schemas.microsoft.com/office/powerpoint/2010/main" val="13032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95EE-DA00-471B-3B07-B5C41450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1C5A-CFD7-1664-BB05-177E3C92C5C8}"/>
              </a:ext>
            </a:extLst>
          </p:cNvPr>
          <p:cNvSpPr txBox="1"/>
          <p:nvPr/>
        </p:nvSpPr>
        <p:spPr>
          <a:xfrm>
            <a:off x="990600" y="5787445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You can obtain models that provide quoted responses, </a:t>
            </a:r>
          </a:p>
          <a:p>
            <a:pPr algn="ctr"/>
            <a:r>
              <a:rPr lang="en-US" sz="2800" i="1" dirty="0"/>
              <a:t>without losing much accuracy. </a:t>
            </a:r>
          </a:p>
        </p:txBody>
      </p:sp>
      <p:pic>
        <p:nvPicPr>
          <p:cNvPr id="11" name="Content Placeholder 10" descr="A blue square with a blue square&#10;&#10;Description automatically generated">
            <a:extLst>
              <a:ext uri="{FF2B5EF4-FFF2-40B4-BE49-F238E27FC236}">
                <a16:creationId xmlns:a16="http://schemas.microsoft.com/office/drawing/2014/main" id="{1C9D3536-0054-45C6-0815-4AE2F69E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419" y="5295953"/>
            <a:ext cx="2172063" cy="465442"/>
          </a:xfrm>
        </p:spPr>
      </p:pic>
      <p:pic>
        <p:nvPicPr>
          <p:cNvPr id="15" name="Picture 14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7CB180BF-E599-B1F4-C6DB-35CBF13C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66" y="1411938"/>
            <a:ext cx="2547579" cy="3839566"/>
          </a:xfrm>
          <a:prstGeom prst="rect">
            <a:avLst/>
          </a:prstGeom>
        </p:spPr>
      </p:pic>
      <p:pic>
        <p:nvPicPr>
          <p:cNvPr id="17" name="Picture 16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EB3A1507-E7FE-EAC1-5DB4-7E9A7059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07" y="1297402"/>
            <a:ext cx="5607275" cy="38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023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C168-00F9-A690-5AF8-60216764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959196-FB67-37DE-D1F7-108DD142541A}"/>
              </a:ext>
            </a:extLst>
          </p:cNvPr>
          <p:cNvGraphicFramePr>
            <a:graphicFrameLocks/>
          </p:cNvGraphicFramePr>
          <p:nvPr/>
        </p:nvGraphicFramePr>
        <p:xfrm>
          <a:off x="2135810" y="1588520"/>
          <a:ext cx="7920379" cy="424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2430CA-26B0-A9DB-99CF-C58555E9295A}"/>
              </a:ext>
            </a:extLst>
          </p:cNvPr>
          <p:cNvSpPr txBox="1"/>
          <p:nvPr/>
        </p:nvSpPr>
        <p:spPr>
          <a:xfrm>
            <a:off x="990600" y="5834743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Quote Tuning increases </a:t>
            </a:r>
            <a:r>
              <a:rPr lang="en-US" i="1"/>
              <a:t>Truthfulness</a:t>
            </a:r>
            <a:r>
              <a:rPr lang="en-US" b="1" i="1"/>
              <a:t> </a:t>
            </a:r>
            <a:r>
              <a:rPr lang="en-US"/>
              <a:t>measured with </a:t>
            </a:r>
            <a:r>
              <a:rPr lang="en-US" err="1"/>
              <a:t>TruthfulQA</a:t>
            </a:r>
            <a:r>
              <a:rPr lang="en-US"/>
              <a:t> even though our objective</a:t>
            </a:r>
          </a:p>
          <a:p>
            <a:pPr algn="ctr"/>
            <a:r>
              <a:rPr lang="en-US"/>
              <a:t> </a:t>
            </a:r>
            <a:r>
              <a:rPr lang="en-US" b="1"/>
              <a:t>does not explicitly target truthfulness – just quoting! </a:t>
            </a:r>
          </a:p>
        </p:txBody>
      </p:sp>
    </p:spTree>
    <p:extLst>
      <p:ext uri="{BB962C8B-B14F-4D97-AF65-F5344CB8AC3E}">
        <p14:creationId xmlns:p14="http://schemas.microsoft.com/office/powerpoint/2010/main" val="3810404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C167-B3EA-8550-4A27-BDD70697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C671D-0678-5503-969F-36218FD8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One can train LLMs to </a:t>
            </a:r>
            <a:r>
              <a:rPr lang="en-US" sz="2800" dirty="0">
                <a:solidFill>
                  <a:srgbClr val="C00000"/>
                </a:solidFill>
              </a:rPr>
              <a:t>quote</a:t>
            </a:r>
            <a:r>
              <a:rPr lang="en-US" sz="2800" dirty="0">
                <a:solidFill>
                  <a:schemeClr val="tx1"/>
                </a:solidFill>
              </a:rPr>
              <a:t> from known sources observed in their pre-training. </a:t>
            </a:r>
          </a:p>
          <a:p>
            <a:endParaRPr lang="en-US" dirty="0"/>
          </a:p>
          <a:p>
            <a:r>
              <a:rPr lang="en-US" dirty="0"/>
              <a:t>Quoting makes verifiability question trivial. </a:t>
            </a:r>
          </a:p>
          <a:p>
            <a:endParaRPr lang="en-US" dirty="0"/>
          </a:p>
          <a:p>
            <a:r>
              <a:rPr lang="en-US" dirty="0"/>
              <a:t>Many open questions here: </a:t>
            </a:r>
          </a:p>
          <a:p>
            <a:pPr lvl="1"/>
            <a:r>
              <a:rPr lang="en-US" dirty="0"/>
              <a:t>How do we incentivize quoting when it matters? </a:t>
            </a:r>
          </a:p>
          <a:p>
            <a:pPr lvl="1"/>
            <a:r>
              <a:rPr lang="en-US" dirty="0"/>
              <a:t>How do we generalize this to reasoning problems? </a:t>
            </a:r>
          </a:p>
          <a:p>
            <a:pPr lvl="1"/>
            <a:r>
              <a:rPr lang="en-US" dirty="0"/>
              <a:t>How do we make it work for general settings? </a:t>
            </a:r>
          </a:p>
          <a:p>
            <a:pPr marL="457200" lvl="1" indent="0">
              <a:buNone/>
            </a:pPr>
            <a:r>
              <a:rPr lang="en-US" dirty="0"/>
              <a:t>[More work in the pipeline … 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36D0E-C8FD-4BFA-2B7A-92252F088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37B22-F7B1-B721-BF26-E7CEB4B30751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[Verifiable by Design: Aligning Language Models to Quote from Pre-Training Data, 2024]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1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81B0-CE49-7B25-9DB5-D9E7A73C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/>
              <a:t>Addressing LLM Brittleness with Self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5B20-63F9-D0DC-4D40-1BE5E404E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D482-E3E7-E82F-2C19-B86A32CCC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1B00D5A8-713C-415E-A6FF-F465090C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32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8832-8DBF-6414-20FA-F373CAC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Eutopia/Dystopia where LLMs Self-Improve.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337A-D831-F254-FCD3-B63CA5FB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532F-1EE0-E56F-77D8-B8E1EF5F8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4" descr="AI Singularity realistically by 2029: year-by-year milestones | by Paul  Pallaghy, PhD | Medium">
            <a:extLst>
              <a:ext uri="{FF2B5EF4-FFF2-40B4-BE49-F238E27FC236}">
                <a16:creationId xmlns:a16="http://schemas.microsoft.com/office/drawing/2014/main" id="{001E5F17-A336-0CA5-1D3D-DD241310B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0525"/>
          <a:stretch/>
        </p:blipFill>
        <p:spPr bwMode="auto">
          <a:xfrm>
            <a:off x="1562100" y="4203139"/>
            <a:ext cx="4635500" cy="22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B6C445-67A3-872A-FED2-CC62BFC4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61" y="2082800"/>
            <a:ext cx="4308921" cy="441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website&#10;&#10;Description automatically generated">
            <a:extLst>
              <a:ext uri="{FF2B5EF4-FFF2-40B4-BE49-F238E27FC236}">
                <a16:creationId xmlns:a16="http://schemas.microsoft.com/office/drawing/2014/main" id="{0086AF86-B75E-3C97-4FDF-18AB18551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4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Training-time </a:t>
            </a:r>
            <a:r>
              <a:rPr lang="en-US" sz="440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Inference-time </a:t>
            </a:r>
            <a:r>
              <a:rPr lang="en-US" sz="4400"/>
              <a:t>Self-Feedback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F56AE2-0EB8-6F4A-238B-B6313AA6162C}"/>
              </a:ext>
            </a:extLst>
          </p:cNvPr>
          <p:cNvSpPr txBox="1">
            <a:spLocks/>
          </p:cNvSpPr>
          <p:nvPr/>
        </p:nvSpPr>
        <p:spPr bwMode="auto">
          <a:xfrm>
            <a:off x="-14288" y="379413"/>
            <a:ext cx="12186309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dirty="0"/>
              <a:t>Addressing LLM Brittleness with Self Feedback?</a:t>
            </a:r>
          </a:p>
        </p:txBody>
      </p:sp>
    </p:spTree>
    <p:extLst>
      <p:ext uri="{BB962C8B-B14F-4D97-AF65-F5344CB8AC3E}">
        <p14:creationId xmlns:p14="http://schemas.microsoft.com/office/powerpoint/2010/main" val="870613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Training-time </a:t>
            </a:r>
            <a:r>
              <a:rPr lang="en-US" sz="440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Inference-time </a:t>
            </a:r>
            <a:r>
              <a:rPr lang="en-US" sz="440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6025043" y="2742718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F56AE2-0EB8-6F4A-238B-B6313AA6162C}"/>
              </a:ext>
            </a:extLst>
          </p:cNvPr>
          <p:cNvSpPr txBox="1">
            <a:spLocks/>
          </p:cNvSpPr>
          <p:nvPr/>
        </p:nvSpPr>
        <p:spPr bwMode="auto">
          <a:xfrm>
            <a:off x="-14288" y="379413"/>
            <a:ext cx="12186309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dirty="0"/>
              <a:t>Addressing LLM Brittleness with Self Feedback?</a:t>
            </a:r>
          </a:p>
        </p:txBody>
      </p:sp>
    </p:spTree>
    <p:extLst>
      <p:ext uri="{BB962C8B-B14F-4D97-AF65-F5344CB8AC3E}">
        <p14:creationId xmlns:p14="http://schemas.microsoft.com/office/powerpoint/2010/main" val="5330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2800" dirty="0">
                <a:solidFill>
                  <a:schemeClr val="tx2"/>
                </a:solidFill>
              </a:rPr>
              <a:t>Self-Instruct: </a:t>
            </a:r>
            <a:br>
              <a:rPr lang="en" sz="28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Aligning Language Models w/ </a:t>
            </a:r>
            <a:br>
              <a:rPr lang="en" sz="48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Self-Generated Instructions</a:t>
            </a:r>
            <a:endParaRPr sz="4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err="1"/>
              <a:t>Yizhong</a:t>
            </a:r>
            <a:r>
              <a:rPr lang="en" b="1"/>
              <a:t> Wang, Yeganeh </a:t>
            </a:r>
            <a:r>
              <a:rPr lang="en" b="1" err="1"/>
              <a:t>Kordi</a:t>
            </a:r>
            <a:r>
              <a:rPr lang="en" b="1"/>
              <a:t>, Swaroop Mishra, Alisa Liu,</a:t>
            </a:r>
            <a:endParaRPr b="1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/>
              <a:t>Noah A. Smith, Daniel Khashabi, </a:t>
            </a:r>
            <a:r>
              <a:rPr lang="en" b="1" err="1"/>
              <a:t>Hannaneh</a:t>
            </a:r>
            <a:r>
              <a:rPr lang="en" b="1"/>
              <a:t> Hajishirzi</a:t>
            </a:r>
            <a:endParaRPr b="1"/>
          </a:p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https://arxiv.org/abs/2212.10560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578152" y="5018649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6;p37">
            <a:extLst>
              <a:ext uri="{FF2B5EF4-FFF2-40B4-BE49-F238E27FC236}">
                <a16:creationId xmlns:a16="http://schemas.microsoft.com/office/drawing/2014/main" id="{7C4629B8-637F-50A8-CF06-DA1827CBA5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943" t="17509" r="2449" b="21026"/>
          <a:stretch/>
        </p:blipFill>
        <p:spPr>
          <a:xfrm>
            <a:off x="10652991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8C97A403-73A9-282F-4939-87A90F875D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60677" t="10319" r="30079" b="23670"/>
          <a:stretch/>
        </p:blipFill>
        <p:spPr>
          <a:xfrm>
            <a:off x="8425823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llen School's Alisa Liu pushes the boundaries of natural language  processing with human and machine collaboration | Allen School News">
            <a:extLst>
              <a:ext uri="{FF2B5EF4-FFF2-40B4-BE49-F238E27FC236}">
                <a16:creationId xmlns:a16="http://schemas.microsoft.com/office/drawing/2014/main" id="{5001A899-CCF5-4074-AA4E-9CD025BC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t="25916" r="28989" b="32774"/>
          <a:stretch/>
        </p:blipFill>
        <p:spPr bwMode="auto">
          <a:xfrm>
            <a:off x="6610792" y="4601355"/>
            <a:ext cx="1346980" cy="13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aroop Mishra | LinkedIn">
            <a:extLst>
              <a:ext uri="{FF2B5EF4-FFF2-40B4-BE49-F238E27FC236}">
                <a16:creationId xmlns:a16="http://schemas.microsoft.com/office/drawing/2014/main" id="{DB318879-2AD4-725B-6D35-EF9D0077D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1992" r="19808" b="30679"/>
          <a:stretch/>
        </p:blipFill>
        <p:spPr bwMode="auto">
          <a:xfrm>
            <a:off x="5055463" y="4601355"/>
            <a:ext cx="1346980" cy="13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06;p37">
            <a:extLst>
              <a:ext uri="{FF2B5EF4-FFF2-40B4-BE49-F238E27FC236}">
                <a16:creationId xmlns:a16="http://schemas.microsoft.com/office/drawing/2014/main" id="{F7B9F0BE-9950-0F5E-EC9D-CCE0923157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7319" t="16182" r="74531" b="25629"/>
          <a:stretch/>
        </p:blipFill>
        <p:spPr>
          <a:xfrm>
            <a:off x="2907015" y="4265320"/>
            <a:ext cx="1671510" cy="173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Yizhong Wang - University of Washington">
            <a:extLst>
              <a:ext uri="{FF2B5EF4-FFF2-40B4-BE49-F238E27FC236}">
                <a16:creationId xmlns:a16="http://schemas.microsoft.com/office/drawing/2014/main" id="{89737854-BE4F-13E1-2158-47269A983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6528" r="8239" b="29018"/>
          <a:stretch/>
        </p:blipFill>
        <p:spPr bwMode="auto">
          <a:xfrm>
            <a:off x="354833" y="3837850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/>
              <a:t>How far can we reduce the human annotations?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/>
              <a:t>Goal:</a:t>
            </a:r>
            <a:r>
              <a:rPr lang="en"/>
              <a:t> reduce the role of human annotations. </a:t>
            </a:r>
          </a:p>
          <a:p>
            <a:r>
              <a:rPr lang="en-US" b="1"/>
              <a:t>Idea: </a:t>
            </a:r>
            <a:r>
              <a:rPr lang="en-US"/>
              <a:t>we can </a:t>
            </a:r>
            <a:r>
              <a:rPr lang="en-US">
                <a:solidFill>
                  <a:srgbClr val="00B050"/>
                </a:solidFill>
              </a:rPr>
              <a:t>bootstrap “instruction”</a:t>
            </a:r>
            <a:r>
              <a:rPr lang="en-US"/>
              <a:t> from off-the-shelf LMs. </a:t>
            </a:r>
          </a:p>
          <a:p>
            <a:pPr lvl="1"/>
            <a:r>
              <a:rPr lang="en-US"/>
              <a:t>LMs have seen humans talk about their needs and goals. </a:t>
            </a:r>
          </a:p>
          <a:p>
            <a:endParaRPr lang="en-US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>
              <a:latin typeface="Avenir Book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77DCEC-B104-14A3-583C-9A867612C776}"/>
              </a:ext>
            </a:extLst>
          </p:cNvPr>
          <p:cNvGrpSpPr/>
          <p:nvPr/>
        </p:nvGrpSpPr>
        <p:grpSpPr>
          <a:xfrm>
            <a:off x="1961534" y="3144433"/>
            <a:ext cx="7679333" cy="3520717"/>
            <a:chOff x="1961534" y="3156156"/>
            <a:chExt cx="7679333" cy="3520717"/>
          </a:xfrm>
        </p:grpSpPr>
        <p:sp>
          <p:nvSpPr>
            <p:cNvPr id="310" name="Google Shape;310;p47"/>
            <p:cNvSpPr/>
            <p:nvPr/>
          </p:nvSpPr>
          <p:spPr>
            <a:xfrm>
              <a:off x="1961534" y="3156156"/>
              <a:ext cx="3633365" cy="352071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2800">
                  <a:latin typeface="Avenir Book" panose="02000503020000020003" pitchFamily="2" charset="0"/>
                </a:rPr>
                <a:t>Pretraining</a:t>
              </a:r>
              <a:endParaRPr sz="2800">
                <a:latin typeface="Avenir Book" panose="02000503020000020003" pitchFamily="2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>
                  <a:latin typeface="Avenir Book" panose="02000503020000020003" pitchFamily="2" charset="0"/>
                </a:rPr>
                <a:t>(GPT3*: </a:t>
              </a:r>
              <a:r>
                <a:rPr lang="en" sz="1733">
                  <a:solidFill>
                    <a:srgbClr val="150727"/>
                  </a:solidFill>
                  <a:latin typeface="Avenir Book" panose="02000503020000020003" pitchFamily="2" charset="0"/>
                </a:rPr>
                <a:t>499 Billion tokens)</a:t>
              </a:r>
              <a:endParaRPr>
                <a:latin typeface="Avenir Book" panose="02000503020000020003" pitchFamily="2" charset="0"/>
              </a:endParaRPr>
            </a:p>
          </p:txBody>
        </p:sp>
        <p:sp>
          <p:nvSpPr>
            <p:cNvPr id="311" name="Google Shape;311;p47"/>
            <p:cNvSpPr txBox="1"/>
            <p:nvPr/>
          </p:nvSpPr>
          <p:spPr>
            <a:xfrm>
              <a:off x="7361267" y="4495235"/>
              <a:ext cx="2279600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>
                  <a:latin typeface="Avenir Book" panose="02000503020000020003" pitchFamily="2" charset="0"/>
                </a:rPr>
                <a:t>LLMs should know a lot of tasks!</a:t>
              </a:r>
              <a:endParaRPr>
                <a:latin typeface="Avenir Book" panose="02000503020000020003" pitchFamily="2" charset="0"/>
              </a:endParaRPr>
            </a:p>
          </p:txBody>
        </p:sp>
        <p:cxnSp>
          <p:nvCxnSpPr>
            <p:cNvPr id="312" name="Google Shape;312;p47"/>
            <p:cNvCxnSpPr>
              <a:cxnSpLocks/>
              <a:stCxn id="310" idx="6"/>
              <a:endCxn id="311" idx="1"/>
            </p:cNvCxnSpPr>
            <p:nvPr/>
          </p:nvCxnSpPr>
          <p:spPr>
            <a:xfrm flipV="1">
              <a:off x="5594899" y="4895325"/>
              <a:ext cx="1766368" cy="21190"/>
            </a:xfrm>
            <a:prstGeom prst="straightConnector1">
              <a:avLst/>
            </a:prstGeom>
            <a:noFill/>
            <a:ln w="41275" cap="flat" cmpd="sng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63014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D2B-B2FE-F8B6-19B1-22D1F09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surprising brittleness of models </a:t>
            </a:r>
          </a:p>
        </p:txBody>
      </p:sp>
      <p:pic>
        <p:nvPicPr>
          <p:cNvPr id="7" name="Content Placeholder 6" descr="A group of airplanes on a runway&#10;&#10;Description automatically generated">
            <a:extLst>
              <a:ext uri="{FF2B5EF4-FFF2-40B4-BE49-F238E27FC236}">
                <a16:creationId xmlns:a16="http://schemas.microsoft.com/office/drawing/2014/main" id="{389C20E6-1FB4-1F4B-97AD-8BF7C4332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7"/>
          <a:stretch/>
        </p:blipFill>
        <p:spPr>
          <a:xfrm>
            <a:off x="966952" y="1560218"/>
            <a:ext cx="5638845" cy="4838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DF802-3E42-91FF-5481-46006EB41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398E6D-86CF-5910-AB0A-1574281B6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t="45578" r="6233" b="1451"/>
          <a:stretch/>
        </p:blipFill>
        <p:spPr bwMode="auto">
          <a:xfrm>
            <a:off x="6700343" y="1566027"/>
            <a:ext cx="4807180" cy="4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3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humans to write ”seed” tasks ✍️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3380" y="51765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 </a:t>
            </a:r>
          </a:p>
        </p:txBody>
      </p:sp>
    </p:spTree>
    <p:extLst>
      <p:ext uri="{BB962C8B-B14F-4D97-AF65-F5344CB8AC3E}">
        <p14:creationId xmlns:p14="http://schemas.microsoft.com/office/powerpoint/2010/main" val="4216514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 them your task bank 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3380" y="51638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296141"/>
            <a:ext cx="1742408" cy="1359393"/>
            <a:chOff x="-415195" y="3068872"/>
            <a:chExt cx="1742408" cy="1359393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182305" y="3068872"/>
              <a:ext cx="11449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5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and get LLM to expand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EFAE8E-E00F-AA21-95DC-C386ABB8C748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new </a:t>
            </a: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6A61A-6150-AB6B-6254-AA66CE0A768D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6D8856-6857-092C-173C-DED637C62E61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4D5FAA-BA3A-6E5A-6472-E91862880BB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460DD1-ED22-7833-AAAA-17A32725BA92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30F9EA-37CD-C297-B231-66B1AD995E49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Pre-trained, but </a:t>
            </a:r>
            <a:r>
              <a:rPr lang="en-US" b="1">
                <a:solidFill>
                  <a:srgbClr val="C00000"/>
                </a:solidFill>
              </a:rPr>
              <a:t>not aligned yet</a:t>
            </a:r>
            <a:endParaRPr lang="en-US" b="1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6B55D-F0C7-6E88-6A58-1459297B142D}"/>
              </a:ext>
            </a:extLst>
          </p:cNvPr>
          <p:cNvSpPr txBox="1"/>
          <p:nvPr/>
        </p:nvSpPr>
        <p:spPr>
          <a:xfrm>
            <a:off x="488779" y="3913581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Create a list of 10 African countries and their capital city?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Looking for a job, but it’s difficult for me to find one. Can you help 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Write a Python program that tells if a given string contains anagrams. 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A40D431-C726-1EDE-E8ED-72F2F86E5C29}"/>
              </a:ext>
            </a:extLst>
          </p:cNvPr>
          <p:cNvCxnSpPr>
            <a:stCxn id="21" idx="1"/>
            <a:endCxn id="25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7947FF2-E092-AD11-A529-F32610C0636F}"/>
              </a:ext>
            </a:extLst>
          </p:cNvPr>
          <p:cNvCxnSpPr>
            <a:cxnSpLocks/>
            <a:stCxn id="8" idx="1"/>
            <a:endCxn id="21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CC403F-6039-BBD0-AC27-C768FD8BFABE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5093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LLM to answers the new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Task: Convert the following temperature from Celsius to Fahrenheit.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Input: 4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Output: 39.2 °F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Task: Write a Python program that tells if a given string contains anagrams.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E621A-6EF7-9071-4D7E-54F030345A8C}"/>
              </a:ext>
            </a:extLst>
          </p:cNvPr>
          <p:cNvSpPr txBox="1"/>
          <p:nvPr/>
        </p:nvSpPr>
        <p:spPr>
          <a:xfrm>
            <a:off x="488779" y="3895320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Input: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Output: </a:t>
            </a:r>
            <a:b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isAnagram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str1, str2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): 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3E6FA-7C83-82C0-637F-DD65EB0CFDDF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9D85F7-ABAB-F8C9-BD08-4C9B8146FFA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725F2-A390-A913-8DF5-4DF705906929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E3E0B6-A2AD-2AB5-A86D-FD3022BFB0CA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Pre-trained, but </a:t>
            </a:r>
            <a:r>
              <a:rPr lang="en-US" b="1">
                <a:solidFill>
                  <a:srgbClr val="C00000"/>
                </a:solidFill>
              </a:rPr>
              <a:t>not aligned yet</a:t>
            </a:r>
            <a:endParaRPr lang="en-US" b="1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E23F078-4769-930D-91F2-538A57F00CE7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699E30E-A502-E217-EE51-253566EC699C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346;p52">
            <a:extLst>
              <a:ext uri="{FF2B5EF4-FFF2-40B4-BE49-F238E27FC236}">
                <a16:creationId xmlns:a16="http://schemas.microsoft.com/office/drawing/2014/main" id="{FE3278B3-77EF-9E70-8818-4CB06D1E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E0788-16F7-4CBB-8C0D-8B3CB7076E60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00310-EB2E-239D-714F-75FDE06D3C47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1" name="Google Shape;346;p52">
              <a:extLst>
                <a:ext uri="{FF2B5EF4-FFF2-40B4-BE49-F238E27FC236}">
                  <a16:creationId xmlns:a16="http://schemas.microsoft.com/office/drawing/2014/main" id="{96E4DB37-F67C-8304-2B57-8D8ACDD40EB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1A379-84E1-A0A1-9D2C-0CF730374620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DB96ABF-507B-67B4-CA0A-5117B6063D6A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306DC6-AD34-3CA4-E100-19356E462A8F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new </a:t>
            </a: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53B1D1-C24D-60B2-BC29-C675D8DCE40A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1C6525-DF17-B949-7049-A7D259C63692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F792C-5837-8340-4C6A-27E8419310B9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C8A4E5-EE97-8809-45D4-6A1BFCE0A2D7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9D6F9-107B-5325-4FB0-4B8B979B2C2F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28448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tasks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/>
              <a:t>Drop tasks if LM assigns </a:t>
            </a:r>
            <a:r>
              <a:rPr lang="en-US">
                <a:solidFill>
                  <a:srgbClr val="C00000"/>
                </a:solidFill>
              </a:rPr>
              <a:t>low probability</a:t>
            </a:r>
            <a:r>
              <a:rPr lang="en-US"/>
              <a:t> to them.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Drop tasks if they have a high overlap with one of the existing tasks in the task pool.</a:t>
            </a:r>
          </a:p>
          <a:p>
            <a:pPr lvl="1"/>
            <a:r>
              <a:rPr lang="en-US"/>
              <a:t>Otherwise, common tasks become more common — </a:t>
            </a:r>
            <a:r>
              <a:rPr lang="en-US">
                <a:solidFill>
                  <a:srgbClr val="C00000"/>
                </a:solidFill>
              </a:rPr>
              <a:t>tyranny of majority</a:t>
            </a:r>
            <a:r>
              <a:rPr lang="en-US"/>
              <a:t>.  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new </a:t>
            </a: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filter out if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not novel or confident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 the loop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/>
              <a:t>Add the filtered tasks to the task pool. </a:t>
            </a:r>
          </a:p>
          <a:p>
            <a:r>
              <a:rPr lang="en-US"/>
              <a:t>Iterate this process (generate, filter, add) until yield is near zero.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4985059"/>
            <a:ext cx="1714691" cy="1670475"/>
            <a:chOff x="-415195" y="2757790"/>
            <a:chExt cx="1714691" cy="167047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-347790" y="275779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new </a:t>
            </a: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2909455" y="5665254"/>
            <a:ext cx="7765523" cy="398957"/>
          </a:xfrm>
          <a:prstGeom prst="bentConnector5">
            <a:avLst>
              <a:gd name="adj1" fmla="val -2944"/>
              <a:gd name="adj2" fmla="val 313196"/>
              <a:gd name="adj3" fmla="val 9995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filter out if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not novel or confident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/>
              <a:t>Self-Instructing GPT3 (base version)</a:t>
            </a:r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" b="1"/>
              <a:t>Generate: </a:t>
            </a:r>
          </a:p>
          <a:p>
            <a:pPr lvl="1"/>
            <a:r>
              <a:rPr lang="en"/>
              <a:t>GPT3 (“</a:t>
            </a:r>
            <a:r>
              <a:rPr lang="en" err="1"/>
              <a:t>davinci</a:t>
            </a:r>
            <a:r>
              <a:rPr lang="en"/>
              <a:t>” engine).</a:t>
            </a:r>
          </a:p>
          <a:p>
            <a:pPr lvl="1"/>
            <a:r>
              <a:rPr lang="en"/>
              <a:t>We generated 52K instructions and 82K instances.</a:t>
            </a:r>
          </a:p>
          <a:p>
            <a:pPr lvl="1"/>
            <a:r>
              <a:rPr lang="en-US"/>
              <a:t>API cost ~$600</a:t>
            </a:r>
          </a:p>
          <a:p>
            <a:r>
              <a:rPr lang="en-US" b="1"/>
              <a:t>Align: </a:t>
            </a:r>
          </a:p>
          <a:p>
            <a:pPr lvl="1"/>
            <a:r>
              <a:rPr lang="en-US"/>
              <a:t>We finetuned GPT3 with this data via OpenAI API (2 epochs). **</a:t>
            </a:r>
          </a:p>
          <a:p>
            <a:pPr lvl="1"/>
            <a:r>
              <a:rPr lang="en-US"/>
              <a:t>API cost: ~$338 for finetuning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4984005"/>
            <a:ext cx="1714691" cy="1671529"/>
            <a:chOff x="-415195" y="2756736"/>
            <a:chExt cx="1714691" cy="1671529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-338727" y="2756736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new </a:t>
            </a:r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2909455" y="5665254"/>
            <a:ext cx="7765523" cy="398957"/>
          </a:xfrm>
          <a:prstGeom prst="bentConnector5">
            <a:avLst>
              <a:gd name="adj1" fmla="val -2944"/>
              <a:gd name="adj2" fmla="val 313196"/>
              <a:gd name="adj3" fmla="val 9995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/>
              <a:t>answers</a:t>
            </a:r>
            <a:endParaRPr lang="en-US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filter out if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not novel or confident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Evaluation on User-Oriented Instructions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47</a:t>
            </a:fld>
            <a:endParaRPr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3372539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1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Noisy, but diverse “self-instruct” data ~ thousands of clean human-written data</a:t>
            </a:r>
            <a:endParaRPr lang="en-US" sz="240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5D74D-5D99-B913-37C4-960B31F7F9B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9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Evaluation on User-Oriented Instructions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48</a:t>
            </a:fld>
            <a:endParaRPr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>
                  <a:latin typeface="Avenir Book" panose="02000503020000020003" pitchFamily="2" charset="0"/>
                </a:rPr>
                <a:t>)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>
                  <a:latin typeface="Avenir Book" panose="02000503020000020003" pitchFamily="2" charset="0"/>
                </a:rPr>
                <a:t>)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>
                  <a:latin typeface="Avenir Book" panose="02000503020000020003" pitchFamily="2" charset="0"/>
                </a:rPr>
                <a:t>pre-training + instruct-tuning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/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solidFill>
                <a:srgbClr val="EAEDFD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Pre-trained on code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   better base LM?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7C1FC-6AFB-3210-6393-3E1ABAA00A5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/>
              <a:t>Evaluation on User-Oriented Instructions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49</a:t>
            </a:fld>
            <a:endParaRPr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>
                  <a:latin typeface="Avenir Book" panose="02000503020000020003" pitchFamily="2" charset="0"/>
                </a:rPr>
                <a:t>)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>
                  <a:latin typeface="Avenir Book" panose="02000503020000020003" pitchFamily="2" charset="0"/>
                </a:rPr>
                <a:t>)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>
                  <a:latin typeface="Avenir Book" panose="02000503020000020003" pitchFamily="2" charset="0"/>
                </a:rPr>
                <a:t>)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>
                  <a:latin typeface="Avenir Book" panose="02000503020000020003" pitchFamily="2" charset="0"/>
                </a:rPr>
                <a:t>pre-training + instruct-tuning</a:t>
              </a:r>
              <a:endParaRPr lang="en-US" sz="16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A22592-064A-69C3-B503-2B7A1B8F18A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48" name="Google Shape;394;p58">
              <a:extLst>
                <a:ext uri="{FF2B5EF4-FFF2-40B4-BE49-F238E27FC236}">
                  <a16:creationId xmlns:a16="http://schemas.microsoft.com/office/drawing/2014/main" id="{77D8433F-DBF4-23C2-74D7-E4A1EC7C1BC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1CD9E4-96A4-DBFE-51C9-2688730BC5AE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Google Shape;394;p58">
            <a:extLst>
              <a:ext uri="{FF2B5EF4-FFF2-40B4-BE49-F238E27FC236}">
                <a16:creationId xmlns:a16="http://schemas.microsoft.com/office/drawing/2014/main" id="{C84D312B-B0D7-2B78-5C65-74BC340C17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b="7351"/>
          <a:stretch/>
        </p:blipFill>
        <p:spPr>
          <a:xfrm>
            <a:off x="3979372" y="2186846"/>
            <a:ext cx="4059516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18592-250A-CE0F-2E15-463A4FE6B45A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5012-EDA2-E902-0A76-6FD66D32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”scale” solve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BEAF-C1F5-84AF-E62E-19168285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suggests that we’re on a </a:t>
            </a:r>
            <a:r>
              <a:rPr lang="en-US" dirty="0">
                <a:solidFill>
                  <a:srgbClr val="C00000"/>
                </a:solidFill>
              </a:rPr>
              <a:t>logarithmic</a:t>
            </a:r>
            <a:r>
              <a:rPr lang="en-US" dirty="0"/>
              <a:t> path.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Diminishing returns </a:t>
            </a:r>
            <a:r>
              <a:rPr lang="en-US" dirty="0"/>
              <a:t>w/ scaling compute, data, human supervision,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0CA44-39D3-6D09-67DC-3D3C04933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0" name="Picture 2" descr="Scaling Laws for Neural Language Models | Elias Z. Wang | AI Researcher &amp;  PhD Candidate at Stanford">
            <a:extLst>
              <a:ext uri="{FF2B5EF4-FFF2-40B4-BE49-F238E27FC236}">
                <a16:creationId xmlns:a16="http://schemas.microsoft.com/office/drawing/2014/main" id="{D9D20765-4BD0-A864-74B0-1D40C89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7" y="2563278"/>
            <a:ext cx="11643624" cy="36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5332E-528E-6239-6CD5-BE67CA07CDF9}"/>
              </a:ext>
            </a:extLst>
          </p:cNvPr>
          <p:cNvSpPr txBox="1"/>
          <p:nvPr/>
        </p:nvSpPr>
        <p:spPr>
          <a:xfrm>
            <a:off x="4822704" y="6510757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[Kaplan et al. 2020; others]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Summary Thus Far </a:t>
            </a:r>
            <a:endParaRPr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Self-Instruct: Using LLM itself bootstrap alignment data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240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We can </a:t>
            </a:r>
            <a:r>
              <a:rPr lang="en" sz="2400">
                <a:solidFill>
                  <a:srgbClr val="00B050"/>
                </a:solidFill>
              </a:rPr>
              <a:t>reduce </a:t>
            </a:r>
            <a:r>
              <a:rPr lang="en" sz="2400"/>
              <a:t>the reliance on </a:t>
            </a:r>
            <a:r>
              <a:rPr lang="en" sz="2400">
                <a:solidFill>
                  <a:srgbClr val="C00000"/>
                </a:solidFill>
              </a:rPr>
              <a:t>human</a:t>
            </a:r>
            <a:r>
              <a:rPr lang="en" sz="2400"/>
              <a:t> </a:t>
            </a:r>
            <a:r>
              <a:rPr lang="en" sz="2400">
                <a:solidFill>
                  <a:srgbClr val="C00000"/>
                </a:solidFill>
              </a:rPr>
              <a:t>annotations</a:t>
            </a:r>
            <a:r>
              <a:rPr lang="en" sz="2400"/>
              <a:t> in “alignment”.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240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/>
              <a:t>LLMs can expand upon examples and </a:t>
            </a:r>
            <a:r>
              <a:rPr lang="en" sz="2400">
                <a:solidFill>
                  <a:srgbClr val="00B050"/>
                </a:solidFill>
              </a:rPr>
              <a:t>diversify</a:t>
            </a:r>
            <a:r>
              <a:rPr lang="en" sz="2400"/>
              <a:t> the labelled data. 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>
              <a:solidFill>
                <a:srgbClr val="00B050"/>
              </a:solidFill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err="1">
                <a:latin typeface="Avenir Book" panose="02000503020000020003" pitchFamily="2" charset="0"/>
              </a:rPr>
              <a:t>Honovich</a:t>
            </a:r>
            <a:r>
              <a:rPr lang="en-US" sz="140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14CF-6D8A-B6D9-02AF-8A5F094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Impact: Learning from AI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6F83-171B-11FF-4A0B-DA13AB0C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Open-source models adopted Self-Instruct data generation. </a:t>
            </a:r>
          </a:p>
          <a:p>
            <a:pPr lvl="1"/>
            <a:r>
              <a:rPr lang="en-US" err="1"/>
              <a:t>Alphaca</a:t>
            </a:r>
            <a:r>
              <a:rPr lang="en-US"/>
              <a:t>, Zephyr, etc.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LLMs used directly as a reward during alignment, skipping the data generation.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A876-00E8-E740-9EEC-B8A2F12E9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0DDB-3DC9-3F38-49C3-EDAE6FD93B6F}"/>
              </a:ext>
            </a:extLst>
          </p:cNvPr>
          <p:cNvSpPr txBox="1"/>
          <p:nvPr/>
        </p:nvSpPr>
        <p:spPr>
          <a:xfrm>
            <a:off x="4356100" y="1993384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80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Taori</a:t>
            </a:r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2023; Tunstall et al. 2023]</a:t>
            </a:r>
            <a:endParaRPr lang="en-US" sz="1800"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C672-E7B2-6575-2003-C29F68A38924}"/>
              </a:ext>
            </a:extLst>
          </p:cNvPr>
          <p:cNvSpPr txBox="1"/>
          <p:nvPr/>
        </p:nvSpPr>
        <p:spPr>
          <a:xfrm>
            <a:off x="3733800" y="3429000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[Lee et al. 2023; many others]</a:t>
            </a:r>
            <a:endParaRPr lang="en-US" sz="1800">
              <a:latin typeface="Avenir Book" panose="02000503020000020003" pitchFamily="2" charset="0"/>
            </a:endParaRPr>
          </a:p>
        </p:txBody>
      </p:sp>
      <p:pic>
        <p:nvPicPr>
          <p:cNvPr id="10" name="Picture 9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B5CA13C-5FA5-CBB1-E7EC-2D87CF10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" t="13302" r="2778"/>
          <a:stretch/>
        </p:blipFill>
        <p:spPr>
          <a:xfrm>
            <a:off x="3903110" y="3994519"/>
            <a:ext cx="7340600" cy="231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object 9">
            <a:extLst>
              <a:ext uri="{FF2B5EF4-FFF2-40B4-BE49-F238E27FC236}">
                <a16:creationId xmlns:a16="http://schemas.microsoft.com/office/drawing/2014/main" id="{A17D1702-FA9A-ABAE-0981-8B9981CCE438}"/>
              </a:ext>
            </a:extLst>
          </p:cNvPr>
          <p:cNvGrpSpPr/>
          <p:nvPr/>
        </p:nvGrpSpPr>
        <p:grpSpPr>
          <a:xfrm>
            <a:off x="1131258" y="4837747"/>
            <a:ext cx="900113" cy="505778"/>
            <a:chOff x="7330249" y="4692205"/>
            <a:chExt cx="1200150" cy="67437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095C92C-C9AD-83F9-55A5-BEA4AF81BCB9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1079500" y="0"/>
                  </a:moveTo>
                  <a:lnTo>
                    <a:pt x="110744" y="0"/>
                  </a:lnTo>
                  <a:lnTo>
                    <a:pt x="67615" y="8695"/>
                  </a:lnTo>
                  <a:lnTo>
                    <a:pt x="32416" y="32416"/>
                  </a:lnTo>
                  <a:lnTo>
                    <a:pt x="8695" y="67615"/>
                  </a:lnTo>
                  <a:lnTo>
                    <a:pt x="0" y="110743"/>
                  </a:lnTo>
                  <a:lnTo>
                    <a:pt x="0" y="553719"/>
                  </a:lnTo>
                  <a:lnTo>
                    <a:pt x="8695" y="596848"/>
                  </a:lnTo>
                  <a:lnTo>
                    <a:pt x="32416" y="632047"/>
                  </a:lnTo>
                  <a:lnTo>
                    <a:pt x="67615" y="655768"/>
                  </a:lnTo>
                  <a:lnTo>
                    <a:pt x="110744" y="664463"/>
                  </a:lnTo>
                  <a:lnTo>
                    <a:pt x="1079500" y="664463"/>
                  </a:lnTo>
                  <a:lnTo>
                    <a:pt x="1122628" y="655768"/>
                  </a:lnTo>
                  <a:lnTo>
                    <a:pt x="1157827" y="632047"/>
                  </a:lnTo>
                  <a:lnTo>
                    <a:pt x="1181548" y="596848"/>
                  </a:lnTo>
                  <a:lnTo>
                    <a:pt x="1190244" y="553719"/>
                  </a:lnTo>
                  <a:lnTo>
                    <a:pt x="1190244" y="110743"/>
                  </a:lnTo>
                  <a:lnTo>
                    <a:pt x="1181548" y="67615"/>
                  </a:lnTo>
                  <a:lnTo>
                    <a:pt x="1157827" y="32416"/>
                  </a:lnTo>
                  <a:lnTo>
                    <a:pt x="1122628" y="8695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0A1637A0-DD7A-6FB7-787E-EF4BE537E52A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0" y="110743"/>
                  </a:moveTo>
                  <a:lnTo>
                    <a:pt x="8695" y="67615"/>
                  </a:lnTo>
                  <a:lnTo>
                    <a:pt x="32416" y="32416"/>
                  </a:lnTo>
                  <a:lnTo>
                    <a:pt x="67615" y="8695"/>
                  </a:lnTo>
                  <a:lnTo>
                    <a:pt x="110744" y="0"/>
                  </a:lnTo>
                  <a:lnTo>
                    <a:pt x="1079500" y="0"/>
                  </a:lnTo>
                  <a:lnTo>
                    <a:pt x="1122628" y="8695"/>
                  </a:lnTo>
                  <a:lnTo>
                    <a:pt x="1157827" y="32416"/>
                  </a:lnTo>
                  <a:lnTo>
                    <a:pt x="1181548" y="67615"/>
                  </a:lnTo>
                  <a:lnTo>
                    <a:pt x="1190244" y="110743"/>
                  </a:lnTo>
                  <a:lnTo>
                    <a:pt x="1190244" y="553719"/>
                  </a:lnTo>
                  <a:lnTo>
                    <a:pt x="1181548" y="596848"/>
                  </a:lnTo>
                  <a:lnTo>
                    <a:pt x="1157827" y="632047"/>
                  </a:lnTo>
                  <a:lnTo>
                    <a:pt x="1122628" y="655768"/>
                  </a:lnTo>
                  <a:lnTo>
                    <a:pt x="1079500" y="664463"/>
                  </a:lnTo>
                  <a:lnTo>
                    <a:pt x="110744" y="664463"/>
                  </a:lnTo>
                  <a:lnTo>
                    <a:pt x="67615" y="655768"/>
                  </a:lnTo>
                  <a:lnTo>
                    <a:pt x="32416" y="632047"/>
                  </a:lnTo>
                  <a:lnTo>
                    <a:pt x="8695" y="596848"/>
                  </a:lnTo>
                  <a:lnTo>
                    <a:pt x="0" y="553719"/>
                  </a:lnTo>
                  <a:lnTo>
                    <a:pt x="0" y="110743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04170602-9C28-EDF7-97A7-63051B08B11A}"/>
              </a:ext>
            </a:extLst>
          </p:cNvPr>
          <p:cNvSpPr txBox="1"/>
          <p:nvPr/>
        </p:nvSpPr>
        <p:spPr>
          <a:xfrm>
            <a:off x="1324395" y="4931007"/>
            <a:ext cx="4596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800" spc="-53">
                <a:latin typeface="Corbel" panose="020B0503020204020204" pitchFamily="34" charset="0"/>
                <a:cs typeface="Tahoma"/>
              </a:rPr>
              <a:t>LM</a:t>
            </a:r>
            <a:endParaRPr sz="180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EF5F530A-D7FD-AE5F-5B29-4D68FF6216FF}"/>
              </a:ext>
            </a:extLst>
          </p:cNvPr>
          <p:cNvSpPr/>
          <p:nvPr/>
        </p:nvSpPr>
        <p:spPr>
          <a:xfrm>
            <a:off x="2142385" y="5026484"/>
            <a:ext cx="400050" cy="85725"/>
          </a:xfrm>
          <a:custGeom>
            <a:avLst/>
            <a:gdLst/>
            <a:ahLst/>
            <a:cxnLst/>
            <a:rect l="l" t="t" r="r" b="b"/>
            <a:pathLst>
              <a:path w="533400" h="114300">
                <a:moveTo>
                  <a:pt x="419100" y="0"/>
                </a:moveTo>
                <a:lnTo>
                  <a:pt x="419100" y="114300"/>
                </a:lnTo>
                <a:lnTo>
                  <a:pt x="495300" y="76200"/>
                </a:lnTo>
                <a:lnTo>
                  <a:pt x="438150" y="76200"/>
                </a:lnTo>
                <a:lnTo>
                  <a:pt x="438150" y="38100"/>
                </a:lnTo>
                <a:lnTo>
                  <a:pt x="495300" y="38100"/>
                </a:lnTo>
                <a:lnTo>
                  <a:pt x="419100" y="0"/>
                </a:lnTo>
                <a:close/>
              </a:path>
              <a:path w="533400" h="114300">
                <a:moveTo>
                  <a:pt x="419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533400" h="114300">
                <a:moveTo>
                  <a:pt x="495300" y="38100"/>
                </a:moveTo>
                <a:lnTo>
                  <a:pt x="438150" y="38100"/>
                </a:lnTo>
                <a:lnTo>
                  <a:pt x="438150" y="76200"/>
                </a:lnTo>
                <a:lnTo>
                  <a:pt x="495300" y="76200"/>
                </a:lnTo>
                <a:lnTo>
                  <a:pt x="533400" y="57150"/>
                </a:lnTo>
                <a:lnTo>
                  <a:pt x="495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5832151-DD61-5CA4-FB76-21356D45887B}"/>
              </a:ext>
            </a:extLst>
          </p:cNvPr>
          <p:cNvSpPr txBox="1"/>
          <p:nvPr/>
        </p:nvSpPr>
        <p:spPr>
          <a:xfrm>
            <a:off x="2563177" y="4933389"/>
            <a:ext cx="11706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lang="en-US" sz="1350" spc="-4">
                <a:latin typeface="Corbel" panose="020B0503020204020204" pitchFamily="34" charset="0"/>
                <a:cs typeface="Calibri"/>
              </a:rPr>
              <a:t>Model output</a:t>
            </a:r>
            <a:endParaRPr sz="1350">
              <a:latin typeface="Corbel" panose="020B0503020204020204" pitchFamily="34" charset="0"/>
              <a:cs typeface="Calibri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BE7E2B69-1F2E-9593-9CFA-121C4C00B057}"/>
              </a:ext>
            </a:extLst>
          </p:cNvPr>
          <p:cNvGrpSpPr/>
          <p:nvPr/>
        </p:nvGrpSpPr>
        <p:grpSpPr>
          <a:xfrm>
            <a:off x="1404435" y="4437697"/>
            <a:ext cx="1817846" cy="407194"/>
            <a:chOff x="7694485" y="4158805"/>
            <a:chExt cx="2423795" cy="542925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DA7B29D-BAAB-D1BC-B153-1EFE5F5C130D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180590" y="0"/>
                  </a:move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E4B092A-5820-A2A2-CB10-14660DD7168A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414016" y="533399"/>
                  </a:move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61411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14CF-6D8A-B6D9-02AF-8A5F094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Training LLMs with LLM Feedback: The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6F83-171B-11FF-4A0B-DA13AB0C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514475"/>
            <a:ext cx="10731500" cy="4662488"/>
          </a:xfrm>
        </p:spPr>
        <p:txBody>
          <a:bodyPr/>
          <a:lstStyle/>
          <a:p>
            <a:r>
              <a:rPr lang="en-US" dirty="0"/>
              <a:t>Model feedback is a powerful idea, but … </a:t>
            </a:r>
          </a:p>
          <a:p>
            <a:r>
              <a:rPr lang="en-US" dirty="0"/>
              <a:t>It has many limitations …  </a:t>
            </a:r>
          </a:p>
          <a:p>
            <a:pPr lvl="1"/>
            <a:r>
              <a:rPr lang="en-US" dirty="0"/>
              <a:t>It amplifies existing biases.</a:t>
            </a:r>
          </a:p>
          <a:p>
            <a:pPr lvl="1"/>
            <a:r>
              <a:rPr lang="en-US" dirty="0"/>
              <a:t>It is confined to the [implicit] boundaries defined by the its prompts.</a:t>
            </a:r>
          </a:p>
          <a:p>
            <a:pPr lvl="1"/>
            <a:r>
              <a:rPr lang="en-US" dirty="0"/>
              <a:t>LLMs work best in high-data regime. They fail when data is thin.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Training with self-feedback is not the way to </a:t>
            </a:r>
            <a:br>
              <a:rPr lang="en-US" dirty="0"/>
            </a:br>
            <a:r>
              <a:rPr lang="en-US" dirty="0"/>
              <a:t>the moon!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A876-00E8-E740-9EEC-B8A2F12E9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2FA3EC9E-CFD9-B4A9-41BB-607B2C13F4B3}"/>
              </a:ext>
            </a:extLst>
          </p:cNvPr>
          <p:cNvGrpSpPr/>
          <p:nvPr/>
        </p:nvGrpSpPr>
        <p:grpSpPr>
          <a:xfrm>
            <a:off x="8779833" y="1993344"/>
            <a:ext cx="900113" cy="505778"/>
            <a:chOff x="7330249" y="4692205"/>
            <a:chExt cx="1200150" cy="67437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C4D04A5B-7394-C957-536E-2F18FA07871B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1079500" y="0"/>
                  </a:moveTo>
                  <a:lnTo>
                    <a:pt x="110744" y="0"/>
                  </a:lnTo>
                  <a:lnTo>
                    <a:pt x="67615" y="8695"/>
                  </a:lnTo>
                  <a:lnTo>
                    <a:pt x="32416" y="32416"/>
                  </a:lnTo>
                  <a:lnTo>
                    <a:pt x="8695" y="67615"/>
                  </a:lnTo>
                  <a:lnTo>
                    <a:pt x="0" y="110743"/>
                  </a:lnTo>
                  <a:lnTo>
                    <a:pt x="0" y="553719"/>
                  </a:lnTo>
                  <a:lnTo>
                    <a:pt x="8695" y="596848"/>
                  </a:lnTo>
                  <a:lnTo>
                    <a:pt x="32416" y="632047"/>
                  </a:lnTo>
                  <a:lnTo>
                    <a:pt x="67615" y="655768"/>
                  </a:lnTo>
                  <a:lnTo>
                    <a:pt x="110744" y="664463"/>
                  </a:lnTo>
                  <a:lnTo>
                    <a:pt x="1079500" y="664463"/>
                  </a:lnTo>
                  <a:lnTo>
                    <a:pt x="1122628" y="655768"/>
                  </a:lnTo>
                  <a:lnTo>
                    <a:pt x="1157827" y="632047"/>
                  </a:lnTo>
                  <a:lnTo>
                    <a:pt x="1181548" y="596848"/>
                  </a:lnTo>
                  <a:lnTo>
                    <a:pt x="1190244" y="553719"/>
                  </a:lnTo>
                  <a:lnTo>
                    <a:pt x="1190244" y="110743"/>
                  </a:lnTo>
                  <a:lnTo>
                    <a:pt x="1181548" y="67615"/>
                  </a:lnTo>
                  <a:lnTo>
                    <a:pt x="1157827" y="32416"/>
                  </a:lnTo>
                  <a:lnTo>
                    <a:pt x="1122628" y="8695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D5A60A18-754E-F343-C09D-42FAB4FEF41D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0" y="110743"/>
                  </a:moveTo>
                  <a:lnTo>
                    <a:pt x="8695" y="67615"/>
                  </a:lnTo>
                  <a:lnTo>
                    <a:pt x="32416" y="32416"/>
                  </a:lnTo>
                  <a:lnTo>
                    <a:pt x="67615" y="8695"/>
                  </a:lnTo>
                  <a:lnTo>
                    <a:pt x="110744" y="0"/>
                  </a:lnTo>
                  <a:lnTo>
                    <a:pt x="1079500" y="0"/>
                  </a:lnTo>
                  <a:lnTo>
                    <a:pt x="1122628" y="8695"/>
                  </a:lnTo>
                  <a:lnTo>
                    <a:pt x="1157827" y="32416"/>
                  </a:lnTo>
                  <a:lnTo>
                    <a:pt x="1181548" y="67615"/>
                  </a:lnTo>
                  <a:lnTo>
                    <a:pt x="1190244" y="110743"/>
                  </a:lnTo>
                  <a:lnTo>
                    <a:pt x="1190244" y="553719"/>
                  </a:lnTo>
                  <a:lnTo>
                    <a:pt x="1181548" y="596848"/>
                  </a:lnTo>
                  <a:lnTo>
                    <a:pt x="1157827" y="632047"/>
                  </a:lnTo>
                  <a:lnTo>
                    <a:pt x="1122628" y="655768"/>
                  </a:lnTo>
                  <a:lnTo>
                    <a:pt x="1079500" y="664463"/>
                  </a:lnTo>
                  <a:lnTo>
                    <a:pt x="110744" y="664463"/>
                  </a:lnTo>
                  <a:lnTo>
                    <a:pt x="67615" y="655768"/>
                  </a:lnTo>
                  <a:lnTo>
                    <a:pt x="32416" y="632047"/>
                  </a:lnTo>
                  <a:lnTo>
                    <a:pt x="8695" y="596848"/>
                  </a:lnTo>
                  <a:lnTo>
                    <a:pt x="0" y="553719"/>
                  </a:lnTo>
                  <a:lnTo>
                    <a:pt x="0" y="110743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" name="object 12">
            <a:extLst>
              <a:ext uri="{FF2B5EF4-FFF2-40B4-BE49-F238E27FC236}">
                <a16:creationId xmlns:a16="http://schemas.microsoft.com/office/drawing/2014/main" id="{FBF9475A-64C7-5707-6DFE-5793F8E6EE21}"/>
              </a:ext>
            </a:extLst>
          </p:cNvPr>
          <p:cNvSpPr txBox="1"/>
          <p:nvPr/>
        </p:nvSpPr>
        <p:spPr>
          <a:xfrm>
            <a:off x="8972970" y="2086604"/>
            <a:ext cx="4596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800" spc="-53">
                <a:latin typeface="Corbel" panose="020B0503020204020204" pitchFamily="34" charset="0"/>
                <a:cs typeface="Tahoma"/>
              </a:rPr>
              <a:t>LM</a:t>
            </a:r>
            <a:endParaRPr sz="180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BE6C29D6-EFEB-5B82-728F-00727D876A4F}"/>
              </a:ext>
            </a:extLst>
          </p:cNvPr>
          <p:cNvSpPr/>
          <p:nvPr/>
        </p:nvSpPr>
        <p:spPr>
          <a:xfrm>
            <a:off x="9790960" y="2182081"/>
            <a:ext cx="400050" cy="85725"/>
          </a:xfrm>
          <a:custGeom>
            <a:avLst/>
            <a:gdLst/>
            <a:ahLst/>
            <a:cxnLst/>
            <a:rect l="l" t="t" r="r" b="b"/>
            <a:pathLst>
              <a:path w="533400" h="114300">
                <a:moveTo>
                  <a:pt x="419100" y="0"/>
                </a:moveTo>
                <a:lnTo>
                  <a:pt x="419100" y="114300"/>
                </a:lnTo>
                <a:lnTo>
                  <a:pt x="495300" y="76200"/>
                </a:lnTo>
                <a:lnTo>
                  <a:pt x="438150" y="76200"/>
                </a:lnTo>
                <a:lnTo>
                  <a:pt x="438150" y="38100"/>
                </a:lnTo>
                <a:lnTo>
                  <a:pt x="495300" y="38100"/>
                </a:lnTo>
                <a:lnTo>
                  <a:pt x="419100" y="0"/>
                </a:lnTo>
                <a:close/>
              </a:path>
              <a:path w="533400" h="114300">
                <a:moveTo>
                  <a:pt x="419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533400" h="114300">
                <a:moveTo>
                  <a:pt x="495300" y="38100"/>
                </a:moveTo>
                <a:lnTo>
                  <a:pt x="438150" y="38100"/>
                </a:lnTo>
                <a:lnTo>
                  <a:pt x="438150" y="76200"/>
                </a:lnTo>
                <a:lnTo>
                  <a:pt x="495300" y="76200"/>
                </a:lnTo>
                <a:lnTo>
                  <a:pt x="533400" y="57150"/>
                </a:lnTo>
                <a:lnTo>
                  <a:pt x="495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C9D4785F-838C-133F-186C-036D13EE7606}"/>
              </a:ext>
            </a:extLst>
          </p:cNvPr>
          <p:cNvSpPr txBox="1"/>
          <p:nvPr/>
        </p:nvSpPr>
        <p:spPr>
          <a:xfrm>
            <a:off x="10211752" y="2088986"/>
            <a:ext cx="11706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lang="en-US" sz="1350" spc="-4">
                <a:latin typeface="Corbel" panose="020B0503020204020204" pitchFamily="34" charset="0"/>
                <a:cs typeface="Calibri"/>
              </a:rPr>
              <a:t>Model output</a:t>
            </a:r>
            <a:endParaRPr sz="1350">
              <a:latin typeface="Corbel" panose="020B0503020204020204" pitchFamily="34" charset="0"/>
              <a:cs typeface="Calibri"/>
            </a:endParaRPr>
          </a:p>
        </p:txBody>
      </p: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6E3B8BFC-9611-91A0-3798-741315F07DE8}"/>
              </a:ext>
            </a:extLst>
          </p:cNvPr>
          <p:cNvGrpSpPr/>
          <p:nvPr/>
        </p:nvGrpSpPr>
        <p:grpSpPr>
          <a:xfrm>
            <a:off x="9053010" y="1593294"/>
            <a:ext cx="1817846" cy="407194"/>
            <a:chOff x="7694485" y="4158805"/>
            <a:chExt cx="2423795" cy="542925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9D41FFF1-1426-853C-5694-4CBB06CC5A2B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180590" y="0"/>
                  </a:move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C04D43F4-BE9C-EDFF-7A91-47941D0CB6B7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414016" y="533399"/>
                  </a:move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E5D00A-6D53-66FD-71B1-F939CB9DB4D7}"/>
              </a:ext>
            </a:extLst>
          </p:cNvPr>
          <p:cNvGrpSpPr/>
          <p:nvPr/>
        </p:nvGrpSpPr>
        <p:grpSpPr>
          <a:xfrm>
            <a:off x="8527319" y="3883819"/>
            <a:ext cx="2642486" cy="1974494"/>
            <a:chOff x="12084358" y="6497806"/>
            <a:chExt cx="10832968" cy="6494375"/>
          </a:xfrm>
        </p:grpSpPr>
        <p:pic>
          <p:nvPicPr>
            <p:cNvPr id="16" name="Image" descr="Image">
              <a:extLst>
                <a:ext uri="{FF2B5EF4-FFF2-40B4-BE49-F238E27FC236}">
                  <a16:creationId xmlns:a16="http://schemas.microsoft.com/office/drawing/2014/main" id="{B2FBC7E0-5A7D-D360-38BE-A275D91F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370" r="11374"/>
            <a:stretch>
              <a:fillRect/>
            </a:stretch>
          </p:blipFill>
          <p:spPr>
            <a:xfrm>
              <a:off x="13555860" y="6497806"/>
              <a:ext cx="9361466" cy="5733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subject log-popularity">
              <a:extLst>
                <a:ext uri="{FF2B5EF4-FFF2-40B4-BE49-F238E27FC236}">
                  <a16:creationId xmlns:a16="http://schemas.microsoft.com/office/drawing/2014/main" id="{B906D9B9-AF9B-A96C-71C7-886E489858A7}"/>
                </a:ext>
              </a:extLst>
            </p:cNvPr>
            <p:cNvSpPr txBox="1"/>
            <p:nvPr/>
          </p:nvSpPr>
          <p:spPr>
            <a:xfrm>
              <a:off x="15545966" y="11642422"/>
              <a:ext cx="6880437" cy="13497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200" b="1"/>
              </a:lvl1pPr>
            </a:lstStyle>
            <a:p>
              <a:r>
                <a:rPr sz="2000"/>
                <a:t>log-popularity</a:t>
              </a:r>
            </a:p>
          </p:txBody>
        </p:sp>
        <p:sp>
          <p:nvSpPr>
            <p:cNvPr id="18" name="accuracy">
              <a:extLst>
                <a:ext uri="{FF2B5EF4-FFF2-40B4-BE49-F238E27FC236}">
                  <a16:creationId xmlns:a16="http://schemas.microsoft.com/office/drawing/2014/main" id="{1FADA06D-2DD6-0234-826C-0CB6AD2F4496}"/>
                </a:ext>
              </a:extLst>
            </p:cNvPr>
            <p:cNvSpPr txBox="1"/>
            <p:nvPr/>
          </p:nvSpPr>
          <p:spPr>
            <a:xfrm rot="16200000">
              <a:off x="10981713" y="8420090"/>
              <a:ext cx="4139960" cy="1934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900" b="1"/>
              </a:lvl1pPr>
            </a:lstStyle>
            <a:p>
              <a:r>
                <a:rPr sz="2400"/>
                <a:t>accuracy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0CD97E-17A7-6B32-327B-3645FF35C418}"/>
              </a:ext>
            </a:extLst>
          </p:cNvPr>
          <p:cNvSpPr txBox="1"/>
          <p:nvPr/>
        </p:nvSpPr>
        <p:spPr>
          <a:xfrm>
            <a:off x="1848144" y="3699153"/>
            <a:ext cx="6449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80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Mallen</a:t>
            </a:r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2022; </a:t>
            </a:r>
            <a:r>
              <a:rPr lang="en-US" sz="180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Razeghi</a:t>
            </a:r>
            <a:r>
              <a:rPr lang="en-US" sz="180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2022; many others]</a:t>
            </a:r>
            <a:endParaRPr lang="en-US" sz="180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DE-49E7-DA7C-0A89-76367AFB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92000" cy="1006475"/>
          </a:xfrm>
        </p:spPr>
        <p:txBody>
          <a:bodyPr/>
          <a:lstStyle/>
          <a:p>
            <a:r>
              <a:rPr lang="en-US" dirty="0"/>
              <a:t>Addressing LLM Brittleness with Self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Training-time </a:t>
            </a:r>
            <a:r>
              <a:rPr lang="en-US" sz="440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Inference-time </a:t>
            </a:r>
            <a:r>
              <a:rPr lang="en-US" sz="440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6025043" y="2742718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80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Training-time </a:t>
            </a:r>
            <a:r>
              <a:rPr lang="en-US" sz="440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/>
              <a:t>Inference-time </a:t>
            </a:r>
            <a:r>
              <a:rPr lang="en-US" sz="440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1098852" y="2828443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33E09B5-3F35-822E-0FBF-7BFEE39E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92000" cy="1006475"/>
          </a:xfrm>
        </p:spPr>
        <p:txBody>
          <a:bodyPr/>
          <a:lstStyle/>
          <a:p>
            <a:r>
              <a:rPr lang="en-US" dirty="0"/>
              <a:t>Addressing LLM Brittleness with Self Feedback?</a:t>
            </a:r>
          </a:p>
        </p:txBody>
      </p:sp>
    </p:spTree>
    <p:extLst>
      <p:ext uri="{BB962C8B-B14F-4D97-AF65-F5344CB8AC3E}">
        <p14:creationId xmlns:p14="http://schemas.microsoft.com/office/powerpoint/2010/main" val="167566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LLMs prompted appropriated, can they improve their previous generations? </a:t>
            </a:r>
          </a:p>
        </p:txBody>
      </p:sp>
      <p:pic>
        <p:nvPicPr>
          <p:cNvPr id="8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20F297A8-0C01-18F6-EC73-DB90AD89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3628" y="2476500"/>
            <a:ext cx="6455904" cy="23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37271-094E-BA92-36E6-C6B51932749D}"/>
              </a:ext>
            </a:extLst>
          </p:cNvPr>
          <p:cNvSpPr txBox="1"/>
          <p:nvPr/>
        </p:nvSpPr>
        <p:spPr>
          <a:xfrm>
            <a:off x="1082351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[SELF-REFINE: Iterative Refinement with Self-Feedback, </a:t>
            </a:r>
            <a:r>
              <a:rPr lang="en-US" sz="1600" err="1">
                <a:latin typeface="Avenir Book" panose="02000503020000020003" pitchFamily="2" charset="0"/>
              </a:rPr>
              <a:t>Madaan</a:t>
            </a:r>
            <a:r>
              <a:rPr lang="en-US" sz="1600">
                <a:latin typeface="Avenir Book" panose="02000503020000020003" pitchFamily="2" charset="0"/>
              </a:rPr>
              <a:t> et al., 2023]</a:t>
            </a:r>
          </a:p>
          <a:p>
            <a:pPr algn="ctr"/>
            <a:r>
              <a:rPr lang="en-US" sz="1600">
                <a:latin typeface="Avenir Book" panose="02000503020000020003" pitchFamily="2" charset="0"/>
              </a:rPr>
              <a:t>[</a:t>
            </a:r>
            <a:r>
              <a:rPr lang="en-US" sz="1600" err="1">
                <a:latin typeface="Avenir Book" panose="02000503020000020003" pitchFamily="2" charset="0"/>
              </a:rPr>
              <a:t>Reflexion</a:t>
            </a:r>
            <a:r>
              <a:rPr lang="en-US" sz="1600">
                <a:latin typeface="Avenir Book" panose="02000503020000020003" pitchFamily="2" charset="0"/>
              </a:rPr>
              <a:t>: Language Agents with Verbal Reinforcement Learning, Shinn et al., 2023]</a:t>
            </a:r>
          </a:p>
        </p:txBody>
      </p:sp>
    </p:spTree>
    <p:extLst>
      <p:ext uri="{BB962C8B-B14F-4D97-AF65-F5344CB8AC3E}">
        <p14:creationId xmlns:p14="http://schemas.microsoft.com/office/powerpoint/2010/main" val="138227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-19701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2000" dirty="0">
                <a:solidFill>
                  <a:schemeClr val="tx2"/>
                </a:solidFill>
              </a:rPr>
              <a:t>Self-[In]Correct </a:t>
            </a:r>
            <a:r>
              <a:rPr lang="en" sz="2000" dirty="0">
                <a:solidFill>
                  <a:schemeClr val="tx2"/>
                </a:solidFill>
              </a:rPr>
              <a:t>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LLMs Struggle with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Refining Self-Generated Responses</a:t>
            </a: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err="1"/>
              <a:t>Dongwei</a:t>
            </a:r>
            <a:r>
              <a:rPr lang="en-US" b="1"/>
              <a:t> Jiang, </a:t>
            </a:r>
            <a:r>
              <a:rPr lang="en-US" b="1" err="1"/>
              <a:t>Jingyu</a:t>
            </a:r>
            <a:r>
              <a:rPr lang="en-US" b="1"/>
              <a:t> Zhang, Orion Weller, Nathaniel Weir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/>
              <a:t>Benjamin Van Durme, Daniel Khashabi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1669" y="62813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https://arxiv.org/abs/2404.04298</a:t>
            </a:r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917960" y="4977320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ion Weller">
            <a:extLst>
              <a:ext uri="{FF2B5EF4-FFF2-40B4-BE49-F238E27FC236}">
                <a16:creationId xmlns:a16="http://schemas.microsoft.com/office/drawing/2014/main" id="{6BC99A25-CA32-B6DA-A070-248A051C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5484000" y="4619067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thaniel Weir | PhD Student at Johns Hopkins University">
            <a:extLst>
              <a:ext uri="{FF2B5EF4-FFF2-40B4-BE49-F238E27FC236}">
                <a16:creationId xmlns:a16="http://schemas.microsoft.com/office/drawing/2014/main" id="{86C2DB47-CC64-2B02-3BA8-E60BAC7F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880969" y="4619067"/>
            <a:ext cx="1346552" cy="13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16748A6D-4BDF-4EDB-D5AE-DDF8E58CE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918409" y="4952800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780DB9F-94C4-4613-A0ED-13B836154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4081876" y="4618663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ngwei Jiang - The Johns Hopkins University - Baltimore, Maryland, United  States | LinkedIn">
            <a:extLst>
              <a:ext uri="{FF2B5EF4-FFF2-40B4-BE49-F238E27FC236}">
                <a16:creationId xmlns:a16="http://schemas.microsoft.com/office/drawing/2014/main" id="{7951D4DB-D7C7-C4D0-CB8E-B0AF9C4DE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14870" r="28045" b="38156"/>
          <a:stretch/>
        </p:blipFill>
        <p:spPr bwMode="auto">
          <a:xfrm>
            <a:off x="759896" y="3812923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1377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and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342899" y="4366454"/>
            <a:ext cx="11493501" cy="15808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For inference-time refinement, LLMs should be better at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previously-generated alternatives than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 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initial responses.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005832-CC5D-56E1-BB89-0DDDDE8D87F9}"/>
              </a:ext>
            </a:extLst>
          </p:cNvPr>
          <p:cNvSpPr/>
          <p:nvPr/>
        </p:nvSpPr>
        <p:spPr>
          <a:xfrm>
            <a:off x="3183142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AC2F8-675C-2335-9B0F-FD337AEDF21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78320" y="283692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15064-3FA6-BAC6-6125-26940594095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242960" y="2460869"/>
            <a:ext cx="728339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E0BA7C-8DA6-0F50-D7B3-BE808C61CE1D}"/>
              </a:ext>
            </a:extLst>
          </p:cNvPr>
          <p:cNvSpPr/>
          <p:nvPr/>
        </p:nvSpPr>
        <p:spPr>
          <a:xfrm>
            <a:off x="656480" y="2457281"/>
            <a:ext cx="202184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Input</a:t>
            </a:r>
            <a:endParaRPr lang="en-US" sz="28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5D968F-5653-C4FC-4BB4-9D1C4D067BFE}"/>
              </a:ext>
            </a:extLst>
          </p:cNvPr>
          <p:cNvSpPr/>
          <p:nvPr/>
        </p:nvSpPr>
        <p:spPr>
          <a:xfrm>
            <a:off x="4971299" y="2213551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1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90449-A665-51F0-762A-7A25B704B943}"/>
              </a:ext>
            </a:extLst>
          </p:cNvPr>
          <p:cNvSpPr txBox="1"/>
          <p:nvPr/>
        </p:nvSpPr>
        <p:spPr>
          <a:xfrm>
            <a:off x="3048004" y="1802593"/>
            <a:ext cx="155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E042A3-FC44-823C-739A-200631283C8B}"/>
              </a:ext>
            </a:extLst>
          </p:cNvPr>
          <p:cNvSpPr/>
          <p:nvPr/>
        </p:nvSpPr>
        <p:spPr>
          <a:xfrm>
            <a:off x="4971299" y="2914945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2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D1DAD4-0CBF-52ED-FB98-CBCAD0D2B1D1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4242960" y="2836929"/>
            <a:ext cx="728339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9CF966-0E9A-2D75-A79E-74566486C86E}"/>
              </a:ext>
            </a:extLst>
          </p:cNvPr>
          <p:cNvSpPr txBox="1"/>
          <p:nvPr/>
        </p:nvSpPr>
        <p:spPr>
          <a:xfrm>
            <a:off x="7197240" y="1855051"/>
            <a:ext cx="174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E02A98-2456-0791-C5B0-06E9C8B0F9E6}"/>
              </a:ext>
            </a:extLst>
          </p:cNvPr>
          <p:cNvSpPr/>
          <p:nvPr/>
        </p:nvSpPr>
        <p:spPr>
          <a:xfrm>
            <a:off x="7529174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C166E-A1CD-225E-E229-DD29A1470F40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6777880" y="2836929"/>
            <a:ext cx="751294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FE6141-1C07-BD39-AF32-8DC698EB8C33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6777880" y="2460869"/>
            <a:ext cx="751294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1B47F-DFE1-AB5F-E929-AF79845E133E}"/>
              </a:ext>
            </a:extLst>
          </p:cNvPr>
          <p:cNvSpPr/>
          <p:nvPr/>
        </p:nvSpPr>
        <p:spPr>
          <a:xfrm>
            <a:off x="9299671" y="2578780"/>
            <a:ext cx="2600229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Revised Answer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846CE8-C996-62C7-C39A-01DABB7C5BF0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 flipV="1">
            <a:off x="8588992" y="2826098"/>
            <a:ext cx="710679" cy="1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1" grpId="0" animBg="1"/>
      <p:bldP spid="29" grpId="0"/>
      <p:bldP spid="30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1840" y="239629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7462" y="3791903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8361FF-6C66-7080-8CDE-2F918364F55D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8B5A3-845C-9404-5D0E-6C8B1632A7F7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</p:spTree>
    <p:extLst>
      <p:ext uri="{BB962C8B-B14F-4D97-AF65-F5344CB8AC3E}">
        <p14:creationId xmlns:p14="http://schemas.microsoft.com/office/powerpoint/2010/main" val="2972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0098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30927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4</a:t>
            </a:r>
            <a:endParaRPr lang="en-US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FF8E716B-747B-B514-A54A-F3204EC9CA29}"/>
              </a:ext>
            </a:extLst>
          </p:cNvPr>
          <p:cNvSpPr/>
          <p:nvPr/>
        </p:nvSpPr>
        <p:spPr>
          <a:xfrm>
            <a:off x="2648066" y="5595786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8066" y="5134612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E10B15-FCA5-313E-F7FA-66EB1F12EDE2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65276-C870-045C-E0EB-D44BA471A540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18251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/>
      <p:bldP spid="28" grpId="0" animBg="1"/>
      <p:bldP spid="29" grpId="0" animBg="1"/>
      <p:bldP spid="30" grpId="0" animBg="1"/>
      <p:bldP spid="55" grpId="0"/>
      <p:bldP spid="1026" grpId="0" animBg="1"/>
      <p:bldP spid="1028" grpId="0" animBg="1"/>
      <p:bldP spid="1029" grpId="0" animBg="1"/>
      <p:bldP spid="1030" grpId="0" animBg="1"/>
      <p:bldP spid="103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FBD-1728-07FA-275E-C809911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[in short term] will remain brittle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C0D6-521D-C112-8360-4F40A923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</a:t>
            </a:r>
            <a:r>
              <a:rPr lang="en-US" u="sng" dirty="0"/>
              <a:t>contain</a:t>
            </a:r>
            <a:r>
              <a:rPr lang="en-US" dirty="0"/>
              <a:t> such brittleness?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this mean about interfaces connecting LMs and humans? </a:t>
            </a:r>
          </a:p>
          <a:p>
            <a:pPr lvl="1"/>
            <a:r>
              <a:rPr lang="en-US" dirty="0"/>
              <a:t>Examples that I need to deal with: </a:t>
            </a:r>
          </a:p>
          <a:p>
            <a:pPr lvl="2"/>
            <a:r>
              <a:rPr lang="en-US" dirty="0"/>
              <a:t>LMs for K12 educations </a:t>
            </a:r>
          </a:p>
          <a:p>
            <a:pPr lvl="2"/>
            <a:r>
              <a:rPr lang="en-US" dirty="0"/>
              <a:t>LMs for science discovery (omics and aging diseases) </a:t>
            </a:r>
          </a:p>
          <a:p>
            <a:pPr lvl="2"/>
            <a:r>
              <a:rPr lang="en-US" dirty="0"/>
              <a:t>LM helping intelligence analysts 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15A5-A27E-1DC2-1180-A811E2F0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3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06231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54A6-7C7C-545F-1390-B3D0E2496547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18570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b="0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2834" y="5602297"/>
            <a:ext cx="788618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20E03DA-C5FB-3B07-757A-B477821C0C7C}"/>
              </a:ext>
            </a:extLst>
          </p:cNvPr>
          <p:cNvCxnSpPr>
            <a:cxnSpLocks/>
            <a:stCxn id="7" idx="1"/>
            <a:endCxn id="11" idx="2"/>
          </p:cNvCxnSpPr>
          <p:nvPr/>
        </p:nvCxnSpPr>
        <p:spPr>
          <a:xfrm flipH="1" flipV="1">
            <a:off x="1031174" y="5050109"/>
            <a:ext cx="1257149" cy="595305"/>
          </a:xfrm>
          <a:prstGeom prst="bentConnector4">
            <a:avLst>
              <a:gd name="adj1" fmla="val 15935"/>
              <a:gd name="adj2" fmla="val -698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762224E-B481-88EA-0A57-735DD60544CD}"/>
              </a:ext>
            </a:extLst>
          </p:cNvPr>
          <p:cNvSpPr/>
          <p:nvPr/>
        </p:nvSpPr>
        <p:spPr>
          <a:xfrm flipH="1">
            <a:off x="2288323" y="4604332"/>
            <a:ext cx="287967" cy="208216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DA5E5-332E-CDAE-29E0-3AAFA523C57E}"/>
              </a:ext>
            </a:extLst>
          </p:cNvPr>
          <p:cNvSpPr txBox="1"/>
          <p:nvPr/>
        </p:nvSpPr>
        <p:spPr>
          <a:xfrm>
            <a:off x="251611" y="4649999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2/4=50%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98AE9-88D0-05C8-9222-C876CCBA6741}"/>
              </a:ext>
            </a:extLst>
          </p:cNvPr>
          <p:cNvSpPr txBox="1"/>
          <p:nvPr/>
        </p:nvSpPr>
        <p:spPr>
          <a:xfrm>
            <a:off x="200025" y="5830572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65D2A5-D0BB-C61F-E826-03A53F32A052}"/>
              </a:ext>
            </a:extLst>
          </p:cNvPr>
          <p:cNvSpPr/>
          <p:nvPr/>
        </p:nvSpPr>
        <p:spPr>
          <a:xfrm>
            <a:off x="2642834" y="5147635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8C48-8B35-04AB-BE96-E4976B74966E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419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A157-B653-40B2-711A-18783826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Results </a:t>
            </a: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2DEB90B2-1F24-3D99-6A0A-D7467344C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4" y="1682470"/>
            <a:ext cx="10515600" cy="321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4551401" y="1247577"/>
            <a:ext cx="3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32808-B640-A4ED-25EB-F35875F7AC89}"/>
              </a:ext>
            </a:extLst>
          </p:cNvPr>
          <p:cNvSpPr/>
          <p:nvPr/>
        </p:nvSpPr>
        <p:spPr>
          <a:xfrm>
            <a:off x="685804" y="5175530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23332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9E44EC0-5C82-4F42-2B00-9885F47E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5" y="4544802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2023393" y="1880091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12BA-30D3-97AF-F9DE-690B166FFC12}"/>
              </a:ext>
            </a:extLst>
          </p:cNvPr>
          <p:cNvSpPr txBox="1"/>
          <p:nvPr/>
        </p:nvSpPr>
        <p:spPr>
          <a:xfrm>
            <a:off x="203575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Mixtral-8x7B-Instruct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755C8DAB-B883-E514-6125-A1F8B515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7425" y="2238532"/>
            <a:ext cx="5656094" cy="17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6EBB9-B22C-B015-70D5-2372392291CE}"/>
              </a:ext>
            </a:extLst>
          </p:cNvPr>
          <p:cNvSpPr txBox="1"/>
          <p:nvPr/>
        </p:nvSpPr>
        <p:spPr>
          <a:xfrm>
            <a:off x="809468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GPT-4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D65EDF3-8092-7AB9-DDEE-208BC4F1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2182999"/>
            <a:ext cx="5665580" cy="18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F32C649-BB57-4ABD-8AE1-2136786F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4544801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1FC43-64FD-75CE-7AB0-112DB217C8CD}"/>
              </a:ext>
            </a:extLst>
          </p:cNvPr>
          <p:cNvSpPr txBox="1"/>
          <p:nvPr/>
        </p:nvSpPr>
        <p:spPr>
          <a:xfrm>
            <a:off x="7995825" y="1867734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GPT-3.5-turbo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0AB537-7D0A-60FF-90AB-BC99799F8B41}"/>
              </a:ext>
            </a:extLst>
          </p:cNvPr>
          <p:cNvSpPr/>
          <p:nvPr/>
        </p:nvSpPr>
        <p:spPr>
          <a:xfrm>
            <a:off x="699318" y="266308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18417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983030"/>
          </a:xfrm>
        </p:spPr>
        <p:txBody>
          <a:bodyPr/>
          <a:lstStyle/>
          <a:p>
            <a:r>
              <a:rPr lang="en-US"/>
              <a:t>We do </a:t>
            </a:r>
            <a:r>
              <a:rPr lang="en-US">
                <a:solidFill>
                  <a:srgbClr val="C00000"/>
                </a:solidFill>
              </a:rPr>
              <a:t>not</a:t>
            </a:r>
            <a:r>
              <a:rPr lang="en-US"/>
              <a:t> see any evidence that inference-time refinement of answers leads to consistent gains. </a:t>
            </a:r>
            <a:br>
              <a:rPr lang="en-US"/>
            </a:br>
            <a:endParaRPr lang="en-US"/>
          </a:p>
          <a:p>
            <a:r>
              <a:rPr lang="en-US"/>
              <a:t>Parallel works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BA9289F-3ED2-ECF9-C3E6-A68CA6F8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2"/>
          <a:stretch/>
        </p:blipFill>
        <p:spPr>
          <a:xfrm>
            <a:off x="254000" y="3807737"/>
            <a:ext cx="5092722" cy="170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6CAEF-34CF-9AC4-AFDD-E2E788F492B6}"/>
              </a:ext>
            </a:extLst>
          </p:cNvPr>
          <p:cNvSpPr txBox="1"/>
          <p:nvPr/>
        </p:nvSpPr>
        <p:spPr>
          <a:xfrm>
            <a:off x="2058259" y="3438405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ICLR 2024</a:t>
            </a:r>
          </a:p>
        </p:txBody>
      </p:sp>
      <p:pic>
        <p:nvPicPr>
          <p:cNvPr id="7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FF9609-FB49-A867-EB90-DCF1DC7D9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3" t="8189" b="4980"/>
          <a:stretch/>
        </p:blipFill>
        <p:spPr bwMode="auto">
          <a:xfrm>
            <a:off x="5796098" y="3807738"/>
            <a:ext cx="6106975" cy="17008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BBEB5-4022-8D58-01EF-29A6C4EC63A1}"/>
              </a:ext>
            </a:extLst>
          </p:cNvPr>
          <p:cNvSpPr txBox="1"/>
          <p:nvPr/>
        </p:nvSpPr>
        <p:spPr>
          <a:xfrm>
            <a:off x="7727978" y="3451105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err="1">
                <a:latin typeface="Avenir Book" panose="02000503020000020003" pitchFamily="2" charset="0"/>
              </a:rPr>
              <a:t>arXiv</a:t>
            </a:r>
            <a:r>
              <a:rPr lang="en-US">
                <a:latin typeface="Avenir Book" panose="02000503020000020003" pitchFamily="2" charset="0"/>
              </a:rPr>
              <a:t> 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574A6-0D5E-6D97-CDC8-A398F0C31F2C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[Self-(In)Correct: LLMs Struggle with Refining Self-Generated Responses, 2024]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sz="3700" dirty="0"/>
              <a:t>Why is ”Discrimination” </a:t>
            </a:r>
            <a:r>
              <a:rPr lang="en-US" sz="3700" dirty="0">
                <a:solidFill>
                  <a:srgbClr val="C00000"/>
                </a:solidFill>
              </a:rPr>
              <a:t>not</a:t>
            </a:r>
            <a:r>
              <a:rPr lang="en-US" sz="3700" dirty="0"/>
              <a:t> Easier than “Generation”?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/>
              <a:t>Pre-training objective (next-token prediction) benefits generation more.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/>
              <a:t>Alignment datasets are skewed toward generative tasks. 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/>
              <a:t>Length generalization benefits generation more. </a:t>
            </a:r>
          </a:p>
          <a:p>
            <a:endParaRPr lang="en-US"/>
          </a:p>
          <a:p>
            <a:r>
              <a:rPr lang="en-US"/>
              <a:t>We have partial evidence for all these.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B4EF5-4C8C-38E0-A534-38BE61364DA3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[Self-(In)Correct: LLMs Struggle with Refining Self-Generated Responses, 2024]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5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19C-FF87-9630-42D5-2271AB35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the Loose 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3BEE-BDB4-1579-554F-273C2EE0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LMs are likely to remain brittle. </a:t>
            </a:r>
          </a:p>
          <a:p>
            <a:endParaRPr lang="en-US" dirty="0"/>
          </a:p>
          <a:p>
            <a:r>
              <a:rPr lang="en-US" dirty="0"/>
              <a:t>We need to think about innovative ways to </a:t>
            </a:r>
            <a:r>
              <a:rPr lang="en-US" dirty="0">
                <a:solidFill>
                  <a:srgbClr val="00B050"/>
                </a:solidFill>
              </a:rPr>
              <a:t>scope them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contain</a:t>
            </a:r>
            <a:r>
              <a:rPr lang="en-US" dirty="0"/>
              <a:t> their brittleness. </a:t>
            </a:r>
          </a:p>
          <a:p>
            <a:endParaRPr lang="en-US" dirty="0"/>
          </a:p>
          <a:p>
            <a:r>
              <a:rPr lang="en-US" dirty="0"/>
              <a:t>Maybe ”generality” is not all that we should aim for. </a:t>
            </a:r>
          </a:p>
          <a:p>
            <a:pPr lvl="1"/>
            <a:r>
              <a:rPr lang="en-US" dirty="0"/>
              <a:t>Specialized models that remain robust within that well-defined domain might be better alternatives.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7BC28-5BA2-FEB0-E45A-B0A9EBFFD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C24A-5EB9-6C8A-15AF-0693A67F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Success of AI Depends on “Assumptions”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0CDD-18DB-706E-0551-DFA27A22C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work well if it has seen similar-</a:t>
            </a:r>
            <a:r>
              <a:rPr lang="en-US" dirty="0" err="1"/>
              <a:t>ish</a:t>
            </a:r>
            <a:r>
              <a:rPr lang="en-US" dirty="0"/>
              <a:t> problems. </a:t>
            </a:r>
          </a:p>
          <a:p>
            <a:r>
              <a:rPr lang="en-US" dirty="0"/>
              <a:t>We always need to make assumptions about tasks, domain, and data (e.g., “prompt-engineering”).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21CD6-F652-A7FD-0A9C-E3DA6363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88311-B0AC-B163-6A59-822CDA3C15E1}"/>
              </a:ext>
            </a:extLst>
          </p:cNvPr>
          <p:cNvSpPr txBox="1"/>
          <p:nvPr/>
        </p:nvSpPr>
        <p:spPr>
          <a:xfrm>
            <a:off x="1168339" y="3948360"/>
            <a:ext cx="79333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Avenir Book" panose="02000503020000020003" pitchFamily="2" charset="0"/>
              </a:rPr>
              <a:t>“Computers are useless. </a:t>
            </a:r>
            <a:br>
              <a:rPr lang="en-US" sz="3200">
                <a:latin typeface="Avenir Book" panose="02000503020000020003" pitchFamily="2" charset="0"/>
              </a:rPr>
            </a:br>
            <a:r>
              <a:rPr lang="en-US" sz="3200">
                <a:latin typeface="Avenir Book" panose="02000503020000020003" pitchFamily="2" charset="0"/>
              </a:rPr>
              <a:t>They can only give you answers”</a:t>
            </a:r>
          </a:p>
          <a:p>
            <a:pPr algn="r"/>
            <a:r>
              <a:rPr lang="en-US" sz="1400">
                <a:latin typeface="Avenir Book" panose="02000503020000020003" pitchFamily="2" charset="0"/>
              </a:rPr>
              <a:t>-- Pablo Picasso, 1968</a:t>
            </a:r>
          </a:p>
        </p:txBody>
      </p:sp>
      <p:pic>
        <p:nvPicPr>
          <p:cNvPr id="7" name="Picture 2" descr="Pablo Picasso - Biography | Renssen Art Gallery">
            <a:extLst>
              <a:ext uri="{FF2B5EF4-FFF2-40B4-BE49-F238E27FC236}">
                <a16:creationId xmlns:a16="http://schemas.microsoft.com/office/drawing/2014/main" id="{574EC41F-E8B1-69B4-9AD9-15EB49BD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37" y="3625195"/>
            <a:ext cx="1938992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39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2B-E084-B0AA-2830-89CB090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Intelligence Continues to be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9228-DED6-6183-4AAD-D515C4A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 step forward, we realize there are new challenges ahead.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5335-FF7B-2BD6-5C3B-BF9C5F2CA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30722" name="Picture 2" descr="What To Do if Your Strategy is a Moving Target? | LSA Global">
            <a:extLst>
              <a:ext uri="{FF2B5EF4-FFF2-40B4-BE49-F238E27FC236}">
                <a16:creationId xmlns:a16="http://schemas.microsoft.com/office/drawing/2014/main" id="{3D056CE7-9EF8-9894-C242-6C2B519D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/>
          <a:stretch/>
        </p:blipFill>
        <p:spPr bwMode="auto">
          <a:xfrm>
            <a:off x="3538962" y="3031241"/>
            <a:ext cx="4555596" cy="23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581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26216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users ”verify” correctness?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E47A-4C05-9072-AE04-764233CF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fact-verification is tedious … </a:t>
            </a:r>
          </a:p>
          <a:p>
            <a:r>
              <a:rPr lang="en-US" dirty="0"/>
              <a:t>Goes against the design principle that, LMs are there to improve our productivity.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1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F3FDAC47-EAC3-EDEB-9248-AB425CDF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10932" y="3791556"/>
            <a:ext cx="6223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Microsoft Bing Chat Review | PCMag">
            <a:extLst>
              <a:ext uri="{FF2B5EF4-FFF2-40B4-BE49-F238E27FC236}">
                <a16:creationId xmlns:a16="http://schemas.microsoft.com/office/drawing/2014/main" id="{D6A04313-B760-388A-B762-9D6E1ED1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" y="3432635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68126-7A15-024E-3193-4A3053B6C636}"/>
              </a:ext>
            </a:extLst>
          </p:cNvPr>
          <p:cNvSpPr txBox="1"/>
          <p:nvPr/>
        </p:nvSpPr>
        <p:spPr>
          <a:xfrm>
            <a:off x="505194" y="4621140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0F77C5-E796-AFD5-686F-FFD6A721CAE3}"/>
              </a:ext>
            </a:extLst>
          </p:cNvPr>
          <p:cNvGrpSpPr/>
          <p:nvPr/>
        </p:nvGrpSpPr>
        <p:grpSpPr>
          <a:xfrm>
            <a:off x="270804" y="4940481"/>
            <a:ext cx="11340617" cy="1436564"/>
            <a:chOff x="270804" y="4940481"/>
            <a:chExt cx="11340617" cy="1436564"/>
          </a:xfrm>
        </p:grpSpPr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0CE25B9-113A-4743-D491-9DE1805C9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0332"/>
            <a:stretch/>
          </p:blipFill>
          <p:spPr>
            <a:xfrm>
              <a:off x="270804" y="4940481"/>
              <a:ext cx="11340617" cy="14365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345390-FD53-A689-15D1-1669D00F4BA6}"/>
                </a:ext>
              </a:extLst>
            </p:cNvPr>
            <p:cNvSpPr/>
            <p:nvPr/>
          </p:nvSpPr>
          <p:spPr>
            <a:xfrm>
              <a:off x="2216426" y="5521301"/>
              <a:ext cx="298174" cy="289655"/>
            </a:xfrm>
            <a:prstGeom prst="rect">
              <a:avLst/>
            </a:prstGeom>
            <a:solidFill>
              <a:srgbClr val="FAFCFE"/>
            </a:solidFill>
            <a:ln>
              <a:solidFill>
                <a:srgbClr val="F9F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6F4E4E-A179-FFDA-9A30-C290DEC682AD}"/>
                </a:ext>
              </a:extLst>
            </p:cNvPr>
            <p:cNvSpPr/>
            <p:nvPr/>
          </p:nvSpPr>
          <p:spPr>
            <a:xfrm>
              <a:off x="8469479" y="5832031"/>
              <a:ext cx="298174" cy="289655"/>
            </a:xfrm>
            <a:prstGeom prst="rect">
              <a:avLst/>
            </a:prstGeom>
            <a:solidFill>
              <a:srgbClr val="FAFCFE"/>
            </a:solidFill>
            <a:ln>
              <a:solidFill>
                <a:srgbClr val="F9FB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How To Conduct An Investigation In The Workplace - Office Oma">
            <a:extLst>
              <a:ext uri="{FF2B5EF4-FFF2-40B4-BE49-F238E27FC236}">
                <a16:creationId xmlns:a16="http://schemas.microsoft.com/office/drawing/2014/main" id="{369D332D-6C00-EDC0-BCF5-CC8432C3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878" y="5203552"/>
            <a:ext cx="923466" cy="93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04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model’s consistency?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E47A-4C05-9072-AE04-764233CF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model consistent in its responses?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1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F3FDAC47-EAC3-EDEB-9248-AB425CDF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10932" y="3791556"/>
            <a:ext cx="6223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Microsoft Bing Chat Review | PCMag">
            <a:extLst>
              <a:ext uri="{FF2B5EF4-FFF2-40B4-BE49-F238E27FC236}">
                <a16:creationId xmlns:a16="http://schemas.microsoft.com/office/drawing/2014/main" id="{D6A04313-B760-388A-B762-9D6E1ED1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40" y="3432635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68126-7A15-024E-3193-4A3053B6C636}"/>
              </a:ext>
            </a:extLst>
          </p:cNvPr>
          <p:cNvSpPr txBox="1"/>
          <p:nvPr/>
        </p:nvSpPr>
        <p:spPr>
          <a:xfrm>
            <a:off x="505194" y="4621140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0CE25B9-113A-4743-D491-9DE1805C9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32"/>
          <a:stretch/>
        </p:blipFill>
        <p:spPr>
          <a:xfrm>
            <a:off x="270804" y="4940481"/>
            <a:ext cx="11340617" cy="14365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345390-FD53-A689-15D1-1669D00F4BA6}"/>
              </a:ext>
            </a:extLst>
          </p:cNvPr>
          <p:cNvSpPr/>
          <p:nvPr/>
        </p:nvSpPr>
        <p:spPr>
          <a:xfrm>
            <a:off x="2216426" y="552130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F4E4E-A179-FFDA-9A30-C290DEC682AD}"/>
              </a:ext>
            </a:extLst>
          </p:cNvPr>
          <p:cNvSpPr/>
          <p:nvPr/>
        </p:nvSpPr>
        <p:spPr>
          <a:xfrm>
            <a:off x="8469479" y="583203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How To Conduct An Investigation In The Workplace - Office Oma">
            <a:extLst>
              <a:ext uri="{FF2B5EF4-FFF2-40B4-BE49-F238E27FC236}">
                <a16:creationId xmlns:a16="http://schemas.microsoft.com/office/drawing/2014/main" id="{369D332D-6C00-EDC0-BCF5-CC8432C3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878" y="5203552"/>
            <a:ext cx="923466" cy="93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49679FC2-3B89-F64D-FFF9-6E0C4C30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8196" y="553090"/>
            <a:ext cx="6223000" cy="825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196" name="Picture 4" descr="Microsoft Bing Chat Review | PCMag">
            <a:extLst>
              <a:ext uri="{FF2B5EF4-FFF2-40B4-BE49-F238E27FC236}">
                <a16:creationId xmlns:a16="http://schemas.microsoft.com/office/drawing/2014/main" id="{3D6E7AA0-9BA6-FDF8-947C-D35BB681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" y="194169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51BBA2-57CB-520D-2169-8074410CC9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32"/>
          <a:stretch/>
        </p:blipFill>
        <p:spPr>
          <a:xfrm>
            <a:off x="58068" y="1702015"/>
            <a:ext cx="11340617" cy="1436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B86C0-A91E-5042-51D9-649DE621133E}"/>
              </a:ext>
            </a:extLst>
          </p:cNvPr>
          <p:cNvSpPr txBox="1"/>
          <p:nvPr/>
        </p:nvSpPr>
        <p:spPr>
          <a:xfrm>
            <a:off x="292458" y="1382674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42D798-D3CB-4C6C-AD6C-C248EADEB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266" y="3454706"/>
            <a:ext cx="7975497" cy="813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776B5-3BE3-032A-F239-6381AE545F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9" t="15643" r="18282" b="69404"/>
          <a:stretch/>
        </p:blipFill>
        <p:spPr>
          <a:xfrm>
            <a:off x="45542" y="4388712"/>
            <a:ext cx="11627050" cy="15345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923FD2-126C-CB52-4DA0-C9DC200EF5CF}"/>
              </a:ext>
            </a:extLst>
          </p:cNvPr>
          <p:cNvSpPr/>
          <p:nvPr/>
        </p:nvSpPr>
        <p:spPr>
          <a:xfrm>
            <a:off x="2017135" y="2285732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2C723-742C-3B4F-B6C7-927B6180C330}"/>
              </a:ext>
            </a:extLst>
          </p:cNvPr>
          <p:cNvSpPr/>
          <p:nvPr/>
        </p:nvSpPr>
        <p:spPr>
          <a:xfrm>
            <a:off x="8281911" y="2619908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E1C27F6-A053-5901-94CF-076E23EFDBFB}"/>
              </a:ext>
            </a:extLst>
          </p:cNvPr>
          <p:cNvSpPr/>
          <p:nvPr/>
        </p:nvSpPr>
        <p:spPr>
          <a:xfrm>
            <a:off x="1671145" y="6044171"/>
            <a:ext cx="10097400" cy="683118"/>
          </a:xfrm>
          <a:prstGeom prst="wedgeRoundRectCallout">
            <a:avLst>
              <a:gd name="adj1" fmla="val -54355"/>
              <a:gd name="adj2" fmla="val -4284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Models are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not consistent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in their responses.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[Bartsch et al. 2023]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A0F6A-61B2-DC82-3426-6C43BFD883EA}"/>
              </a:ext>
            </a:extLst>
          </p:cNvPr>
          <p:cNvSpPr/>
          <p:nvPr/>
        </p:nvSpPr>
        <p:spPr>
          <a:xfrm>
            <a:off x="3957021" y="5373104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C7739-9ADA-0022-2E36-13B0CE84CC40}"/>
              </a:ext>
            </a:extLst>
          </p:cNvPr>
          <p:cNvSpPr/>
          <p:nvPr/>
        </p:nvSpPr>
        <p:spPr>
          <a:xfrm>
            <a:off x="8132824" y="4721502"/>
            <a:ext cx="788438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0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</TotalTime>
  <Words>4193</Words>
  <Application>Microsoft Macintosh PowerPoint</Application>
  <PresentationFormat>Widescreen</PresentationFormat>
  <Paragraphs>655</Paragraphs>
  <Slides>68</Slides>
  <Notes>49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</vt:lpstr>
      <vt:lpstr>Avenir Book</vt:lpstr>
      <vt:lpstr>Calibri</vt:lpstr>
      <vt:lpstr>Cambria Math</vt:lpstr>
      <vt:lpstr>Consolas</vt:lpstr>
      <vt:lpstr>Corbel</vt:lpstr>
      <vt:lpstr>Courier New</vt:lpstr>
      <vt:lpstr>Roboto Serif</vt:lpstr>
      <vt:lpstr>Tahoma</vt:lpstr>
      <vt:lpstr>Times</vt:lpstr>
      <vt:lpstr>Times New Roman</vt:lpstr>
      <vt:lpstr>Wingdings</vt:lpstr>
      <vt:lpstr>AI2 PPT Theme</vt:lpstr>
      <vt:lpstr>Making Language Models Reliable:  An Uphill Battle</vt:lpstr>
      <vt:lpstr>The success we dreamed of</vt:lpstr>
      <vt:lpstr>The success we dreamed of</vt:lpstr>
      <vt:lpstr>The surprising brittleness of models </vt:lpstr>
      <vt:lpstr>Will ”scale” solve this?</vt:lpstr>
      <vt:lpstr>LMs [in short term] will remain brittle</vt:lpstr>
      <vt:lpstr>How should users ”verify” correctness?</vt:lpstr>
      <vt:lpstr>Checking model’s consistency? </vt:lpstr>
      <vt:lpstr>PowerPoint Presentation</vt:lpstr>
      <vt:lpstr>PowerPoint Presentation</vt:lpstr>
      <vt:lpstr>Alternative: verifiability by quoting</vt:lpstr>
      <vt:lpstr>Can LMs Quote? Two versions of the problem</vt:lpstr>
      <vt:lpstr>"According to ..." Prompting Language Models  Improves Quoting from Pre-Training Data</vt:lpstr>
      <vt:lpstr>Associating knowledge and sources?</vt:lpstr>
      <vt:lpstr>PowerPoint Presentation</vt:lpstr>
      <vt:lpstr>PowerPoint Presentation</vt:lpstr>
      <vt:lpstr>Measuring Quoting</vt:lpstr>
      <vt:lpstr>Measuring Quoting</vt:lpstr>
      <vt:lpstr>Measuring Quoting</vt:lpstr>
      <vt:lpstr>LLMs can be steered to quote </vt:lpstr>
      <vt:lpstr>LLMs can be steered to not quote </vt:lpstr>
      <vt:lpstr>Summary Thus Far </vt:lpstr>
      <vt:lpstr>Verifiable by Design:  Aligning Language Models to  Quote from Pre-Training Data.</vt:lpstr>
      <vt:lpstr>Quote-Tuning</vt:lpstr>
      <vt:lpstr>Step1: Generate candidate answers</vt:lpstr>
      <vt:lpstr>Step1: Generate candidate answers and score them</vt:lpstr>
      <vt:lpstr>Step 2: Construct preference data</vt:lpstr>
      <vt:lpstr>Step 2: Construct preference data</vt:lpstr>
      <vt:lpstr>Step 3: Train the Model on Preference Data</vt:lpstr>
      <vt:lpstr>Example</vt:lpstr>
      <vt:lpstr>Experimental Results</vt:lpstr>
      <vt:lpstr>Experimental Results</vt:lpstr>
      <vt:lpstr>Summary So Far </vt:lpstr>
      <vt:lpstr>Addressing LLM Brittleness with Self Feedback?</vt:lpstr>
      <vt:lpstr>Eutopia/Dystopia where LLMs Self-Improve.</vt:lpstr>
      <vt:lpstr>PowerPoint Presentation</vt:lpstr>
      <vt:lpstr>PowerPoint Presentation</vt:lpstr>
      <vt:lpstr>Self-Instruct:  Aligning Language Models w/  Self-Generated Instructions </vt:lpstr>
      <vt:lpstr>How far can we reduce the human annotations?</vt:lpstr>
      <vt:lpstr>Get humans to write ”seed” tasks ✍️ </vt:lpstr>
      <vt:lpstr>Put them your task bank 📦 </vt:lpstr>
      <vt:lpstr>Sample and get LLM to expand it</vt:lpstr>
      <vt:lpstr>Get LLM to answers the new tasks</vt:lpstr>
      <vt:lpstr>Filter tasks</vt:lpstr>
      <vt:lpstr>Close the loop </vt:lpstr>
      <vt:lpstr>Self-Instructing GPT3 (base version)</vt:lpstr>
      <vt:lpstr>Evaluation on User-Oriented Instructions</vt:lpstr>
      <vt:lpstr>Evaluation on User-Oriented Instructions</vt:lpstr>
      <vt:lpstr>Evaluation on User-Oriented Instructions</vt:lpstr>
      <vt:lpstr>Summary Thus Far </vt:lpstr>
      <vt:lpstr>Impact: Learning from AI Feedback</vt:lpstr>
      <vt:lpstr>Training LLMs with LLM Feedback: The Bottleneck</vt:lpstr>
      <vt:lpstr>Addressing LLM Brittleness with Self Feedback?</vt:lpstr>
      <vt:lpstr>Addressing LLM Brittleness with Self Feedback?</vt:lpstr>
      <vt:lpstr>Inference-Time Self-Refinement</vt:lpstr>
      <vt:lpstr>Self-[In]Correct   LLMs Struggle with  Refining Self-Generated Responses</vt:lpstr>
      <vt:lpstr>Setup and Hypothesis</vt:lpstr>
      <vt:lpstr>Evaluation Setup</vt:lpstr>
      <vt:lpstr>Evaluation Setup</vt:lpstr>
      <vt:lpstr>Evaluation Setup</vt:lpstr>
      <vt:lpstr>Evaluation Results </vt:lpstr>
      <vt:lpstr>PowerPoint Presentation</vt:lpstr>
      <vt:lpstr>Summary of this work</vt:lpstr>
      <vt:lpstr>Why is ”Discrimination” not Easier than “Generation”?</vt:lpstr>
      <vt:lpstr>Tying the Loose Ends </vt:lpstr>
      <vt:lpstr>Success of AI Depends on “Assumptions”</vt:lpstr>
      <vt:lpstr>Intelligence Continues to be a Moving Target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3</cp:revision>
  <dcterms:created xsi:type="dcterms:W3CDTF">2020-06-18T00:10:56Z</dcterms:created>
  <dcterms:modified xsi:type="dcterms:W3CDTF">2024-05-01T16:20:01Z</dcterms:modified>
</cp:coreProperties>
</file>